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media/image42.jpg" ContentType="image/pn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8" r:id="rId2"/>
    <p:sldId id="285" r:id="rId3"/>
    <p:sldId id="271" r:id="rId4"/>
    <p:sldId id="296" r:id="rId5"/>
    <p:sldId id="302" r:id="rId6"/>
    <p:sldId id="297" r:id="rId7"/>
    <p:sldId id="298" r:id="rId8"/>
    <p:sldId id="335" r:id="rId9"/>
    <p:sldId id="301" r:id="rId10"/>
    <p:sldId id="303" r:id="rId11"/>
    <p:sldId id="329" r:id="rId12"/>
    <p:sldId id="304" r:id="rId13"/>
    <p:sldId id="308" r:id="rId14"/>
    <p:sldId id="306" r:id="rId15"/>
    <p:sldId id="331" r:id="rId16"/>
    <p:sldId id="330" r:id="rId17"/>
    <p:sldId id="328" r:id="rId18"/>
    <p:sldId id="312" r:id="rId19"/>
    <p:sldId id="305" r:id="rId20"/>
    <p:sldId id="309" r:id="rId21"/>
    <p:sldId id="307" r:id="rId22"/>
    <p:sldId id="310" r:id="rId23"/>
    <p:sldId id="311" r:id="rId24"/>
    <p:sldId id="314" r:id="rId25"/>
    <p:sldId id="315" r:id="rId26"/>
    <p:sldId id="323" r:id="rId27"/>
    <p:sldId id="333" r:id="rId28"/>
    <p:sldId id="334" r:id="rId29"/>
    <p:sldId id="324" r:id="rId30"/>
    <p:sldId id="325" r:id="rId31"/>
    <p:sldId id="326" r:id="rId32"/>
    <p:sldId id="33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hrish" initials="SS" lastIdx="1" clrIdx="0">
    <p:extLst>
      <p:ext uri="{19B8F6BF-5375-455C-9EA6-DF929625EA0E}">
        <p15:presenceInfo xmlns:p15="http://schemas.microsoft.com/office/powerpoint/2012/main" userId="Sehris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6F22"/>
    <a:srgbClr val="FC34F2"/>
    <a:srgbClr val="F09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5" autoAdjust="0"/>
    <p:restoredTop sz="90660" autoAdjust="0"/>
  </p:normalViewPr>
  <p:slideViewPr>
    <p:cSldViewPr snapToGrid="0">
      <p:cViewPr varScale="1">
        <p:scale>
          <a:sx n="50" d="100"/>
          <a:sy n="50" d="100"/>
        </p:scale>
        <p:origin x="70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332251-B66F-4D77-8B6E-BCE5FBF78D96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4DF4D8-FD9B-4A5B-8501-59FAD69BC613}">
      <dgm:prSet phldrT="[Text]"/>
      <dgm:spPr>
        <a:solidFill>
          <a:srgbClr val="F36F22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Competent Authority</a:t>
          </a:r>
          <a:endParaRPr lang="en-US" dirty="0">
            <a:solidFill>
              <a:schemeClr val="bg1"/>
            </a:solidFill>
          </a:endParaRPr>
        </a:p>
      </dgm:t>
    </dgm:pt>
    <dgm:pt modelId="{9ACABE23-7917-40C3-A6C3-ABB505FD065F}" type="parTrans" cxnId="{051512CB-EF52-4201-BD54-CAC28A67F51D}">
      <dgm:prSet/>
      <dgm:spPr/>
      <dgm:t>
        <a:bodyPr/>
        <a:lstStyle/>
        <a:p>
          <a:endParaRPr lang="en-US"/>
        </a:p>
      </dgm:t>
    </dgm:pt>
    <dgm:pt modelId="{12D696B3-CFD1-4853-932E-B252E8E73063}" type="sibTrans" cxnId="{051512CB-EF52-4201-BD54-CAC28A67F51D}">
      <dgm:prSet/>
      <dgm:spPr/>
      <dgm:t>
        <a:bodyPr/>
        <a:lstStyle/>
        <a:p>
          <a:endParaRPr lang="en-US"/>
        </a:p>
      </dgm:t>
    </dgm:pt>
    <dgm:pt modelId="{2ECA7154-C007-4511-AD2F-364920597213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smtClean="0">
              <a:solidFill>
                <a:schemeClr val="accent4">
                  <a:lumMod val="75000"/>
                </a:schemeClr>
              </a:solidFill>
            </a:rPr>
            <a:t>Intangible Property </a:t>
          </a:r>
          <a:endParaRPr lang="en-US" dirty="0">
            <a:solidFill>
              <a:schemeClr val="accent4">
                <a:lumMod val="75000"/>
              </a:schemeClr>
            </a:solidFill>
          </a:endParaRPr>
        </a:p>
      </dgm:t>
    </dgm:pt>
    <dgm:pt modelId="{FA44BC87-BA1E-45B0-A425-9F55985B9C6B}" type="parTrans" cxnId="{E90EE54C-FB1C-4D80-81F8-14960E1378F0}">
      <dgm:prSet/>
      <dgm:spPr/>
      <dgm:t>
        <a:bodyPr/>
        <a:lstStyle/>
        <a:p>
          <a:endParaRPr lang="en-US"/>
        </a:p>
      </dgm:t>
    </dgm:pt>
    <dgm:pt modelId="{AE6275D2-EA5E-464D-990C-19AA776800EA}" type="sibTrans" cxnId="{E90EE54C-FB1C-4D80-81F8-14960E1378F0}">
      <dgm:prSet/>
      <dgm:spPr/>
      <dgm:t>
        <a:bodyPr/>
        <a:lstStyle/>
        <a:p>
          <a:endParaRPr lang="en-US"/>
        </a:p>
      </dgm:t>
    </dgm:pt>
    <dgm:pt modelId="{D5EA4600-34AA-42FB-89DE-C68F95D703C4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smtClean="0">
              <a:solidFill>
                <a:schemeClr val="accent4">
                  <a:lumMod val="75000"/>
                </a:schemeClr>
              </a:solidFill>
            </a:rPr>
            <a:t>Tangible Property </a:t>
          </a:r>
          <a:endParaRPr lang="en-US" dirty="0">
            <a:solidFill>
              <a:schemeClr val="accent4">
                <a:lumMod val="75000"/>
              </a:schemeClr>
            </a:solidFill>
          </a:endParaRPr>
        </a:p>
      </dgm:t>
    </dgm:pt>
    <dgm:pt modelId="{EF4362B7-239F-4D0C-9037-04019E70EAA4}" type="parTrans" cxnId="{57F4E7C1-F95B-4C8F-9B07-F92579ABBEC0}">
      <dgm:prSet/>
      <dgm:spPr/>
      <dgm:t>
        <a:bodyPr/>
        <a:lstStyle/>
        <a:p>
          <a:endParaRPr lang="en-US"/>
        </a:p>
      </dgm:t>
    </dgm:pt>
    <dgm:pt modelId="{FB002201-11D6-4E84-8D81-DF72B524F1C7}" type="sibTrans" cxnId="{57F4E7C1-F95B-4C8F-9B07-F92579ABBEC0}">
      <dgm:prSet/>
      <dgm:spPr/>
      <dgm:t>
        <a:bodyPr/>
        <a:lstStyle/>
        <a:p>
          <a:endParaRPr lang="en-US"/>
        </a:p>
      </dgm:t>
    </dgm:pt>
    <dgm:pt modelId="{4A6E548C-F16D-4661-BEFC-043B007907AE}" type="pres">
      <dgm:prSet presAssocID="{2F332251-B66F-4D77-8B6E-BCE5FBF78D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F735AB-1922-430A-A911-8DC8610CA160}" type="pres">
      <dgm:prSet presAssocID="{894DF4D8-FD9B-4A5B-8501-59FAD69BC61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EFB43C-25CB-4FCF-8BCB-6948821C1224}" type="pres">
      <dgm:prSet presAssocID="{12D696B3-CFD1-4853-932E-B252E8E7306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45298A7C-4A14-4629-9DCD-26F7A315BFBA}" type="pres">
      <dgm:prSet presAssocID="{12D696B3-CFD1-4853-932E-B252E8E73063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685A526F-BD39-46CD-8BE6-4C7628421CC0}" type="pres">
      <dgm:prSet presAssocID="{2ECA7154-C007-4511-AD2F-36492059721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49933-39C3-463C-925D-2692B32EFD86}" type="pres">
      <dgm:prSet presAssocID="{AE6275D2-EA5E-464D-990C-19AA776800E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5076CFF-B095-4E4E-866A-3ACF742C9F2C}" type="pres">
      <dgm:prSet presAssocID="{AE6275D2-EA5E-464D-990C-19AA776800E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C3B67AD-FD59-40EA-B8DB-A0313BE1C6C3}" type="pres">
      <dgm:prSet presAssocID="{D5EA4600-34AA-42FB-89DE-C68F95D703C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27DCC-0A4F-43AE-B94E-7040C1C6334B}" type="pres">
      <dgm:prSet presAssocID="{FB002201-11D6-4E84-8D81-DF72B524F1C7}" presName="sibTrans" presStyleLbl="sibTrans2D1" presStyleIdx="2" presStyleCnt="3" custLinFactNeighborX="0" custLinFactNeighborY="0"/>
      <dgm:spPr/>
      <dgm:t>
        <a:bodyPr/>
        <a:lstStyle/>
        <a:p>
          <a:endParaRPr lang="en-US"/>
        </a:p>
      </dgm:t>
    </dgm:pt>
    <dgm:pt modelId="{81B6DA8D-7D97-42AE-814F-F27800DC102A}" type="pres">
      <dgm:prSet presAssocID="{FB002201-11D6-4E84-8D81-DF72B524F1C7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90EE54C-FB1C-4D80-81F8-14960E1378F0}" srcId="{2F332251-B66F-4D77-8B6E-BCE5FBF78D96}" destId="{2ECA7154-C007-4511-AD2F-364920597213}" srcOrd="1" destOrd="0" parTransId="{FA44BC87-BA1E-45B0-A425-9F55985B9C6B}" sibTransId="{AE6275D2-EA5E-464D-990C-19AA776800EA}"/>
    <dgm:cxn modelId="{51EF870C-9035-4FAE-B1AA-21EC836652DE}" type="presOf" srcId="{12D696B3-CFD1-4853-932E-B252E8E73063}" destId="{A5EFB43C-25CB-4FCF-8BCB-6948821C1224}" srcOrd="0" destOrd="0" presId="urn:microsoft.com/office/officeart/2005/8/layout/cycle7"/>
    <dgm:cxn modelId="{24504AFE-EAB7-4893-8503-7543AAFB1413}" type="presOf" srcId="{D5EA4600-34AA-42FB-89DE-C68F95D703C4}" destId="{8C3B67AD-FD59-40EA-B8DB-A0313BE1C6C3}" srcOrd="0" destOrd="0" presId="urn:microsoft.com/office/officeart/2005/8/layout/cycle7"/>
    <dgm:cxn modelId="{96F186D5-167D-44DD-8F29-3812B5D20561}" type="presOf" srcId="{2ECA7154-C007-4511-AD2F-364920597213}" destId="{685A526F-BD39-46CD-8BE6-4C7628421CC0}" srcOrd="0" destOrd="0" presId="urn:microsoft.com/office/officeart/2005/8/layout/cycle7"/>
    <dgm:cxn modelId="{57F4E7C1-F95B-4C8F-9B07-F92579ABBEC0}" srcId="{2F332251-B66F-4D77-8B6E-BCE5FBF78D96}" destId="{D5EA4600-34AA-42FB-89DE-C68F95D703C4}" srcOrd="2" destOrd="0" parTransId="{EF4362B7-239F-4D0C-9037-04019E70EAA4}" sibTransId="{FB002201-11D6-4E84-8D81-DF72B524F1C7}"/>
    <dgm:cxn modelId="{303D6DA1-B426-43C2-9807-CF9248553BA0}" type="presOf" srcId="{FB002201-11D6-4E84-8D81-DF72B524F1C7}" destId="{0C527DCC-0A4F-43AE-B94E-7040C1C6334B}" srcOrd="0" destOrd="0" presId="urn:microsoft.com/office/officeart/2005/8/layout/cycle7"/>
    <dgm:cxn modelId="{767FEFA2-C3EB-4006-96BD-36F9414D4CF1}" type="presOf" srcId="{AE6275D2-EA5E-464D-990C-19AA776800EA}" destId="{E5076CFF-B095-4E4E-866A-3ACF742C9F2C}" srcOrd="1" destOrd="0" presId="urn:microsoft.com/office/officeart/2005/8/layout/cycle7"/>
    <dgm:cxn modelId="{9C0A286A-9095-42F3-B018-59FAEC597296}" type="presOf" srcId="{2F332251-B66F-4D77-8B6E-BCE5FBF78D96}" destId="{4A6E548C-F16D-4661-BEFC-043B007907AE}" srcOrd="0" destOrd="0" presId="urn:microsoft.com/office/officeart/2005/8/layout/cycle7"/>
    <dgm:cxn modelId="{3373685E-947A-4EB3-8C03-1F4DD156C33D}" type="presOf" srcId="{894DF4D8-FD9B-4A5B-8501-59FAD69BC613}" destId="{96F735AB-1922-430A-A911-8DC8610CA160}" srcOrd="0" destOrd="0" presId="urn:microsoft.com/office/officeart/2005/8/layout/cycle7"/>
    <dgm:cxn modelId="{5D5A1DD9-33DB-4C8C-BEF4-E2A4F1AB46E5}" type="presOf" srcId="{AE6275D2-EA5E-464D-990C-19AA776800EA}" destId="{09649933-39C3-463C-925D-2692B32EFD86}" srcOrd="0" destOrd="0" presId="urn:microsoft.com/office/officeart/2005/8/layout/cycle7"/>
    <dgm:cxn modelId="{71CCAD50-F081-4CF1-9646-A0233C4F7EBA}" type="presOf" srcId="{FB002201-11D6-4E84-8D81-DF72B524F1C7}" destId="{81B6DA8D-7D97-42AE-814F-F27800DC102A}" srcOrd="1" destOrd="0" presId="urn:microsoft.com/office/officeart/2005/8/layout/cycle7"/>
    <dgm:cxn modelId="{051512CB-EF52-4201-BD54-CAC28A67F51D}" srcId="{2F332251-B66F-4D77-8B6E-BCE5FBF78D96}" destId="{894DF4D8-FD9B-4A5B-8501-59FAD69BC613}" srcOrd="0" destOrd="0" parTransId="{9ACABE23-7917-40C3-A6C3-ABB505FD065F}" sibTransId="{12D696B3-CFD1-4853-932E-B252E8E73063}"/>
    <dgm:cxn modelId="{38988DA1-3AB6-4C83-90EE-8DEE32FE9354}" type="presOf" srcId="{12D696B3-CFD1-4853-932E-B252E8E73063}" destId="{45298A7C-4A14-4629-9DCD-26F7A315BFBA}" srcOrd="1" destOrd="0" presId="urn:microsoft.com/office/officeart/2005/8/layout/cycle7"/>
    <dgm:cxn modelId="{B6AB679D-6EBB-449F-8249-E554759A5960}" type="presParOf" srcId="{4A6E548C-F16D-4661-BEFC-043B007907AE}" destId="{96F735AB-1922-430A-A911-8DC8610CA160}" srcOrd="0" destOrd="0" presId="urn:microsoft.com/office/officeart/2005/8/layout/cycle7"/>
    <dgm:cxn modelId="{AF194682-EB10-4FA5-8A54-A8CF278D7E24}" type="presParOf" srcId="{4A6E548C-F16D-4661-BEFC-043B007907AE}" destId="{A5EFB43C-25CB-4FCF-8BCB-6948821C1224}" srcOrd="1" destOrd="0" presId="urn:microsoft.com/office/officeart/2005/8/layout/cycle7"/>
    <dgm:cxn modelId="{F3D491B8-DE2C-4602-BAF0-1AAE42C6D68D}" type="presParOf" srcId="{A5EFB43C-25CB-4FCF-8BCB-6948821C1224}" destId="{45298A7C-4A14-4629-9DCD-26F7A315BFBA}" srcOrd="0" destOrd="0" presId="urn:microsoft.com/office/officeart/2005/8/layout/cycle7"/>
    <dgm:cxn modelId="{A2CE9D6F-690F-43D2-8ECB-5DF1CD386E2A}" type="presParOf" srcId="{4A6E548C-F16D-4661-BEFC-043B007907AE}" destId="{685A526F-BD39-46CD-8BE6-4C7628421CC0}" srcOrd="2" destOrd="0" presId="urn:microsoft.com/office/officeart/2005/8/layout/cycle7"/>
    <dgm:cxn modelId="{E9B6980F-2DDB-4190-8369-CB92152FA863}" type="presParOf" srcId="{4A6E548C-F16D-4661-BEFC-043B007907AE}" destId="{09649933-39C3-463C-925D-2692B32EFD86}" srcOrd="3" destOrd="0" presId="urn:microsoft.com/office/officeart/2005/8/layout/cycle7"/>
    <dgm:cxn modelId="{9705AAD6-E597-4C0B-96B5-C92940C3BCAD}" type="presParOf" srcId="{09649933-39C3-463C-925D-2692B32EFD86}" destId="{E5076CFF-B095-4E4E-866A-3ACF742C9F2C}" srcOrd="0" destOrd="0" presId="urn:microsoft.com/office/officeart/2005/8/layout/cycle7"/>
    <dgm:cxn modelId="{F12F702A-2943-4C6E-A6D0-C08B28D4FEA5}" type="presParOf" srcId="{4A6E548C-F16D-4661-BEFC-043B007907AE}" destId="{8C3B67AD-FD59-40EA-B8DB-A0313BE1C6C3}" srcOrd="4" destOrd="0" presId="urn:microsoft.com/office/officeart/2005/8/layout/cycle7"/>
    <dgm:cxn modelId="{3582C273-4470-4CA7-9853-22FDA0383C09}" type="presParOf" srcId="{4A6E548C-F16D-4661-BEFC-043B007907AE}" destId="{0C527DCC-0A4F-43AE-B94E-7040C1C6334B}" srcOrd="5" destOrd="0" presId="urn:microsoft.com/office/officeart/2005/8/layout/cycle7"/>
    <dgm:cxn modelId="{F454229E-D148-4558-9637-26F9ACB8425A}" type="presParOf" srcId="{0C527DCC-0A4F-43AE-B94E-7040C1C6334B}" destId="{81B6DA8D-7D97-42AE-814F-F27800DC102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DBAA3E-E5FD-4BB6-9315-133934729D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97C469-4B91-440B-876A-5F39A06BB0E0}">
      <dgm:prSet phldrT="[Text]"/>
      <dgm:spPr/>
      <dgm:t>
        <a:bodyPr/>
        <a:lstStyle/>
        <a:p>
          <a:r>
            <a:rPr lang="en-US" dirty="0" smtClean="0"/>
            <a:t>Rights Based Legislation</a:t>
          </a:r>
          <a:endParaRPr lang="en-US" dirty="0"/>
        </a:p>
      </dgm:t>
    </dgm:pt>
    <dgm:pt modelId="{DD8F0E8B-D7EB-4947-9A37-292DED3649BD}" type="parTrans" cxnId="{FE33167B-AE6A-44EC-9F9F-3999884D94D5}">
      <dgm:prSet/>
      <dgm:spPr/>
      <dgm:t>
        <a:bodyPr/>
        <a:lstStyle/>
        <a:p>
          <a:endParaRPr lang="en-US"/>
        </a:p>
      </dgm:t>
    </dgm:pt>
    <dgm:pt modelId="{3B8BE490-B0D1-40AA-9204-1D0A66716886}" type="sibTrans" cxnId="{FE33167B-AE6A-44EC-9F9F-3999884D94D5}">
      <dgm:prSet/>
      <dgm:spPr/>
      <dgm:t>
        <a:bodyPr/>
        <a:lstStyle/>
        <a:p>
          <a:endParaRPr lang="en-US"/>
        </a:p>
      </dgm:t>
    </dgm:pt>
    <dgm:pt modelId="{0FA3CAA2-2F9D-4B50-8A93-F2F74E57237D}">
      <dgm:prSet phldrT="[Text]"/>
      <dgm:spPr/>
      <dgm:t>
        <a:bodyPr/>
        <a:lstStyle/>
        <a:p>
          <a:r>
            <a:rPr lang="en-US" dirty="0" smtClean="0"/>
            <a:t>Rights of Inheritance</a:t>
          </a:r>
          <a:endParaRPr lang="en-US" dirty="0"/>
        </a:p>
      </dgm:t>
    </dgm:pt>
    <dgm:pt modelId="{AE2F1E6F-205B-4F8D-BD0E-DCAB9B07F7DD}" type="parTrans" cxnId="{0684421C-2198-47E1-A7E3-E722C9623558}">
      <dgm:prSet/>
      <dgm:spPr/>
      <dgm:t>
        <a:bodyPr/>
        <a:lstStyle/>
        <a:p>
          <a:endParaRPr lang="en-US"/>
        </a:p>
      </dgm:t>
    </dgm:pt>
    <dgm:pt modelId="{991DA125-D170-40DD-8886-9A5EC17E9D97}" type="sibTrans" cxnId="{0684421C-2198-47E1-A7E3-E722C9623558}">
      <dgm:prSet/>
      <dgm:spPr/>
      <dgm:t>
        <a:bodyPr/>
        <a:lstStyle/>
        <a:p>
          <a:endParaRPr lang="en-US"/>
        </a:p>
      </dgm:t>
    </dgm:pt>
    <dgm:pt modelId="{AF259885-5ADE-4EEE-9DB0-E45A0CDE9E6C}">
      <dgm:prSet phldrT="[Text]"/>
      <dgm:spPr/>
      <dgm:t>
        <a:bodyPr/>
        <a:lstStyle/>
        <a:p>
          <a:r>
            <a:rPr lang="en-US" dirty="0" smtClean="0"/>
            <a:t>Rights of Vote </a:t>
          </a:r>
        </a:p>
      </dgm:t>
    </dgm:pt>
    <dgm:pt modelId="{ABEE2EE3-778D-4009-A050-F12BEB9F9D48}" type="parTrans" cxnId="{9927030F-18DA-4A9A-B33E-F9D8D8D51EA6}">
      <dgm:prSet/>
      <dgm:spPr/>
      <dgm:t>
        <a:bodyPr/>
        <a:lstStyle/>
        <a:p>
          <a:endParaRPr lang="en-US"/>
        </a:p>
      </dgm:t>
    </dgm:pt>
    <dgm:pt modelId="{A8581E17-CDFF-4187-94F7-1B9F5302A5B6}" type="sibTrans" cxnId="{9927030F-18DA-4A9A-B33E-F9D8D8D51EA6}">
      <dgm:prSet/>
      <dgm:spPr/>
      <dgm:t>
        <a:bodyPr/>
        <a:lstStyle/>
        <a:p>
          <a:endParaRPr lang="en-US"/>
        </a:p>
      </dgm:t>
    </dgm:pt>
    <dgm:pt modelId="{D2E0DA78-4A38-446A-8A09-E5A74A9243CE}" type="pres">
      <dgm:prSet presAssocID="{50DBAA3E-E5FD-4BB6-9315-133934729D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55EB4C-AF6E-458B-A629-D393452B364F}" type="pres">
      <dgm:prSet presAssocID="{6897C469-4B91-440B-876A-5F39A06BB0E0}" presName="parentLin" presStyleCnt="0"/>
      <dgm:spPr/>
    </dgm:pt>
    <dgm:pt modelId="{A81BCBF7-EBCD-4F3E-983E-A9228F3EA192}" type="pres">
      <dgm:prSet presAssocID="{6897C469-4B91-440B-876A-5F39A06BB0E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D4268ED-F411-4CBA-A716-F48C5E9F75F4}" type="pres">
      <dgm:prSet presAssocID="{6897C469-4B91-440B-876A-5F39A06BB0E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FCBCF6-FE23-4F12-85A9-66F1F3B99687}" type="pres">
      <dgm:prSet presAssocID="{6897C469-4B91-440B-876A-5F39A06BB0E0}" presName="negativeSpace" presStyleCnt="0"/>
      <dgm:spPr/>
    </dgm:pt>
    <dgm:pt modelId="{676F02FE-05D2-4C29-90A5-8D7593B37B8C}" type="pres">
      <dgm:prSet presAssocID="{6897C469-4B91-440B-876A-5F39A06BB0E0}" presName="childText" presStyleLbl="conFgAcc1" presStyleIdx="0" presStyleCnt="3">
        <dgm:presLayoutVars>
          <dgm:bulletEnabled val="1"/>
        </dgm:presLayoutVars>
      </dgm:prSet>
      <dgm:spPr/>
    </dgm:pt>
    <dgm:pt modelId="{0248022C-4D08-44C3-9D73-E739EA58AE7A}" type="pres">
      <dgm:prSet presAssocID="{3B8BE490-B0D1-40AA-9204-1D0A66716886}" presName="spaceBetweenRectangles" presStyleCnt="0"/>
      <dgm:spPr/>
    </dgm:pt>
    <dgm:pt modelId="{E1C844F0-47DB-4F52-BA1D-45BF07E109E8}" type="pres">
      <dgm:prSet presAssocID="{0FA3CAA2-2F9D-4B50-8A93-F2F74E57237D}" presName="parentLin" presStyleCnt="0"/>
      <dgm:spPr/>
    </dgm:pt>
    <dgm:pt modelId="{9D961B0E-09A2-40FB-88B4-C7685FB4874A}" type="pres">
      <dgm:prSet presAssocID="{0FA3CAA2-2F9D-4B50-8A93-F2F74E57237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C42C821-8726-4C4C-9FE8-85EB9E146BD8}" type="pres">
      <dgm:prSet presAssocID="{0FA3CAA2-2F9D-4B50-8A93-F2F74E57237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39A22C-E8E7-4FA4-BDE6-FAD48F9FEE78}" type="pres">
      <dgm:prSet presAssocID="{0FA3CAA2-2F9D-4B50-8A93-F2F74E57237D}" presName="negativeSpace" presStyleCnt="0"/>
      <dgm:spPr/>
    </dgm:pt>
    <dgm:pt modelId="{73A9A72C-4349-49B8-8DA8-9134A0B1CA82}" type="pres">
      <dgm:prSet presAssocID="{0FA3CAA2-2F9D-4B50-8A93-F2F74E57237D}" presName="childText" presStyleLbl="conFgAcc1" presStyleIdx="1" presStyleCnt="3">
        <dgm:presLayoutVars>
          <dgm:bulletEnabled val="1"/>
        </dgm:presLayoutVars>
      </dgm:prSet>
      <dgm:spPr/>
    </dgm:pt>
    <dgm:pt modelId="{8A22E2C3-9A88-45D3-8687-4CD48AC37C8A}" type="pres">
      <dgm:prSet presAssocID="{991DA125-D170-40DD-8886-9A5EC17E9D97}" presName="spaceBetweenRectangles" presStyleCnt="0"/>
      <dgm:spPr/>
    </dgm:pt>
    <dgm:pt modelId="{D3B66E94-365A-4622-A951-995A509DB5AB}" type="pres">
      <dgm:prSet presAssocID="{AF259885-5ADE-4EEE-9DB0-E45A0CDE9E6C}" presName="parentLin" presStyleCnt="0"/>
      <dgm:spPr/>
    </dgm:pt>
    <dgm:pt modelId="{73AA5947-365A-475D-8B5E-673C06D5AAC6}" type="pres">
      <dgm:prSet presAssocID="{AF259885-5ADE-4EEE-9DB0-E45A0CDE9E6C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835CEDB-A8EC-4FBC-B914-856D3FC425E1}" type="pres">
      <dgm:prSet presAssocID="{AF259885-5ADE-4EEE-9DB0-E45A0CDE9E6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372EF7-8034-4C8E-A9B3-7378BA1C2F2A}" type="pres">
      <dgm:prSet presAssocID="{AF259885-5ADE-4EEE-9DB0-E45A0CDE9E6C}" presName="negativeSpace" presStyleCnt="0"/>
      <dgm:spPr/>
    </dgm:pt>
    <dgm:pt modelId="{53532AD7-BD78-45FC-86C2-3EA3CAA044C2}" type="pres">
      <dgm:prSet presAssocID="{AF259885-5ADE-4EEE-9DB0-E45A0CDE9E6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F207E9F-B0ED-4CD7-A865-76B02F37202D}" type="presOf" srcId="{AF259885-5ADE-4EEE-9DB0-E45A0CDE9E6C}" destId="{3835CEDB-A8EC-4FBC-B914-856D3FC425E1}" srcOrd="1" destOrd="0" presId="urn:microsoft.com/office/officeart/2005/8/layout/list1"/>
    <dgm:cxn modelId="{B29A68A7-7885-43EB-A74C-8643539337CB}" type="presOf" srcId="{AF259885-5ADE-4EEE-9DB0-E45A0CDE9E6C}" destId="{73AA5947-365A-475D-8B5E-673C06D5AAC6}" srcOrd="0" destOrd="0" presId="urn:microsoft.com/office/officeart/2005/8/layout/list1"/>
    <dgm:cxn modelId="{FE33167B-AE6A-44EC-9F9F-3999884D94D5}" srcId="{50DBAA3E-E5FD-4BB6-9315-133934729DCB}" destId="{6897C469-4B91-440B-876A-5F39A06BB0E0}" srcOrd="0" destOrd="0" parTransId="{DD8F0E8B-D7EB-4947-9A37-292DED3649BD}" sibTransId="{3B8BE490-B0D1-40AA-9204-1D0A66716886}"/>
    <dgm:cxn modelId="{087D04BD-904E-4BB6-B129-BBDF0DD60264}" type="presOf" srcId="{6897C469-4B91-440B-876A-5F39A06BB0E0}" destId="{9D4268ED-F411-4CBA-A716-F48C5E9F75F4}" srcOrd="1" destOrd="0" presId="urn:microsoft.com/office/officeart/2005/8/layout/list1"/>
    <dgm:cxn modelId="{9927030F-18DA-4A9A-B33E-F9D8D8D51EA6}" srcId="{50DBAA3E-E5FD-4BB6-9315-133934729DCB}" destId="{AF259885-5ADE-4EEE-9DB0-E45A0CDE9E6C}" srcOrd="2" destOrd="0" parTransId="{ABEE2EE3-778D-4009-A050-F12BEB9F9D48}" sibTransId="{A8581E17-CDFF-4187-94F7-1B9F5302A5B6}"/>
    <dgm:cxn modelId="{4FA1056A-43F1-4204-95D9-9E4E5F8B6B1A}" type="presOf" srcId="{50DBAA3E-E5FD-4BB6-9315-133934729DCB}" destId="{D2E0DA78-4A38-446A-8A09-E5A74A9243CE}" srcOrd="0" destOrd="0" presId="urn:microsoft.com/office/officeart/2005/8/layout/list1"/>
    <dgm:cxn modelId="{D37B6AE3-BC76-4716-98F5-AE63947301BC}" type="presOf" srcId="{0FA3CAA2-2F9D-4B50-8A93-F2F74E57237D}" destId="{FC42C821-8726-4C4C-9FE8-85EB9E146BD8}" srcOrd="1" destOrd="0" presId="urn:microsoft.com/office/officeart/2005/8/layout/list1"/>
    <dgm:cxn modelId="{89B4B19F-15AC-46CE-B238-8E8B3711DB62}" type="presOf" srcId="{0FA3CAA2-2F9D-4B50-8A93-F2F74E57237D}" destId="{9D961B0E-09A2-40FB-88B4-C7685FB4874A}" srcOrd="0" destOrd="0" presId="urn:microsoft.com/office/officeart/2005/8/layout/list1"/>
    <dgm:cxn modelId="{263AD233-9634-4DB2-B5AC-59198638201D}" type="presOf" srcId="{6897C469-4B91-440B-876A-5F39A06BB0E0}" destId="{A81BCBF7-EBCD-4F3E-983E-A9228F3EA192}" srcOrd="0" destOrd="0" presId="urn:microsoft.com/office/officeart/2005/8/layout/list1"/>
    <dgm:cxn modelId="{0684421C-2198-47E1-A7E3-E722C9623558}" srcId="{50DBAA3E-E5FD-4BB6-9315-133934729DCB}" destId="{0FA3CAA2-2F9D-4B50-8A93-F2F74E57237D}" srcOrd="1" destOrd="0" parTransId="{AE2F1E6F-205B-4F8D-BD0E-DCAB9B07F7DD}" sibTransId="{991DA125-D170-40DD-8886-9A5EC17E9D97}"/>
    <dgm:cxn modelId="{E3067515-2A00-4DE0-88E3-08EED4EE729B}" type="presParOf" srcId="{D2E0DA78-4A38-446A-8A09-E5A74A9243CE}" destId="{6955EB4C-AF6E-458B-A629-D393452B364F}" srcOrd="0" destOrd="0" presId="urn:microsoft.com/office/officeart/2005/8/layout/list1"/>
    <dgm:cxn modelId="{4B0D4D34-3511-4831-87FA-1B228F4D44DE}" type="presParOf" srcId="{6955EB4C-AF6E-458B-A629-D393452B364F}" destId="{A81BCBF7-EBCD-4F3E-983E-A9228F3EA192}" srcOrd="0" destOrd="0" presId="urn:microsoft.com/office/officeart/2005/8/layout/list1"/>
    <dgm:cxn modelId="{2CC286E3-F8B9-425F-8446-56155D505D93}" type="presParOf" srcId="{6955EB4C-AF6E-458B-A629-D393452B364F}" destId="{9D4268ED-F411-4CBA-A716-F48C5E9F75F4}" srcOrd="1" destOrd="0" presId="urn:microsoft.com/office/officeart/2005/8/layout/list1"/>
    <dgm:cxn modelId="{6A1FC64D-627A-491D-8E59-A73D29CE1EBD}" type="presParOf" srcId="{D2E0DA78-4A38-446A-8A09-E5A74A9243CE}" destId="{DAFCBCF6-FE23-4F12-85A9-66F1F3B99687}" srcOrd="1" destOrd="0" presId="urn:microsoft.com/office/officeart/2005/8/layout/list1"/>
    <dgm:cxn modelId="{011F6CA1-6435-4021-8325-91AB67CE2FC2}" type="presParOf" srcId="{D2E0DA78-4A38-446A-8A09-E5A74A9243CE}" destId="{676F02FE-05D2-4C29-90A5-8D7593B37B8C}" srcOrd="2" destOrd="0" presId="urn:microsoft.com/office/officeart/2005/8/layout/list1"/>
    <dgm:cxn modelId="{E655AFB7-7C30-4F1D-BC38-DB9485297728}" type="presParOf" srcId="{D2E0DA78-4A38-446A-8A09-E5A74A9243CE}" destId="{0248022C-4D08-44C3-9D73-E739EA58AE7A}" srcOrd="3" destOrd="0" presId="urn:microsoft.com/office/officeart/2005/8/layout/list1"/>
    <dgm:cxn modelId="{D7A5C462-867B-4150-989E-8D3079007652}" type="presParOf" srcId="{D2E0DA78-4A38-446A-8A09-E5A74A9243CE}" destId="{E1C844F0-47DB-4F52-BA1D-45BF07E109E8}" srcOrd="4" destOrd="0" presId="urn:microsoft.com/office/officeart/2005/8/layout/list1"/>
    <dgm:cxn modelId="{39EE0F13-B87C-4342-9182-D5206B219C93}" type="presParOf" srcId="{E1C844F0-47DB-4F52-BA1D-45BF07E109E8}" destId="{9D961B0E-09A2-40FB-88B4-C7685FB4874A}" srcOrd="0" destOrd="0" presId="urn:microsoft.com/office/officeart/2005/8/layout/list1"/>
    <dgm:cxn modelId="{CA16FCFF-9B7D-42B8-BE8A-571F370714E9}" type="presParOf" srcId="{E1C844F0-47DB-4F52-BA1D-45BF07E109E8}" destId="{FC42C821-8726-4C4C-9FE8-85EB9E146BD8}" srcOrd="1" destOrd="0" presId="urn:microsoft.com/office/officeart/2005/8/layout/list1"/>
    <dgm:cxn modelId="{78E0E65F-11FB-4EB1-B58D-DDC4129BAAD0}" type="presParOf" srcId="{D2E0DA78-4A38-446A-8A09-E5A74A9243CE}" destId="{DD39A22C-E8E7-4FA4-BDE6-FAD48F9FEE78}" srcOrd="5" destOrd="0" presId="urn:microsoft.com/office/officeart/2005/8/layout/list1"/>
    <dgm:cxn modelId="{5DB42EDF-80C2-494C-86E4-4F4214D717C6}" type="presParOf" srcId="{D2E0DA78-4A38-446A-8A09-E5A74A9243CE}" destId="{73A9A72C-4349-49B8-8DA8-9134A0B1CA82}" srcOrd="6" destOrd="0" presId="urn:microsoft.com/office/officeart/2005/8/layout/list1"/>
    <dgm:cxn modelId="{0938A6E3-F119-4B11-B30F-83D2FE8C522F}" type="presParOf" srcId="{D2E0DA78-4A38-446A-8A09-E5A74A9243CE}" destId="{8A22E2C3-9A88-45D3-8687-4CD48AC37C8A}" srcOrd="7" destOrd="0" presId="urn:microsoft.com/office/officeart/2005/8/layout/list1"/>
    <dgm:cxn modelId="{319535AC-1CDB-4BB4-95C0-187AC1A4B301}" type="presParOf" srcId="{D2E0DA78-4A38-446A-8A09-E5A74A9243CE}" destId="{D3B66E94-365A-4622-A951-995A509DB5AB}" srcOrd="8" destOrd="0" presId="urn:microsoft.com/office/officeart/2005/8/layout/list1"/>
    <dgm:cxn modelId="{1F2FBF4D-3AC9-4FC5-AC3F-0DCE61B4CFD1}" type="presParOf" srcId="{D3B66E94-365A-4622-A951-995A509DB5AB}" destId="{73AA5947-365A-475D-8B5E-673C06D5AAC6}" srcOrd="0" destOrd="0" presId="urn:microsoft.com/office/officeart/2005/8/layout/list1"/>
    <dgm:cxn modelId="{C158AC19-BB5D-4B10-810C-2E756BA90C67}" type="presParOf" srcId="{D3B66E94-365A-4622-A951-995A509DB5AB}" destId="{3835CEDB-A8EC-4FBC-B914-856D3FC425E1}" srcOrd="1" destOrd="0" presId="urn:microsoft.com/office/officeart/2005/8/layout/list1"/>
    <dgm:cxn modelId="{C356AC26-35DF-4176-BDE9-5FD36EBC32AF}" type="presParOf" srcId="{D2E0DA78-4A38-446A-8A09-E5A74A9243CE}" destId="{34372EF7-8034-4C8E-A9B3-7378BA1C2F2A}" srcOrd="9" destOrd="0" presId="urn:microsoft.com/office/officeart/2005/8/layout/list1"/>
    <dgm:cxn modelId="{F7AED44E-BA68-484F-9469-74DB43682AE8}" type="presParOf" srcId="{D2E0DA78-4A38-446A-8A09-E5A74A9243CE}" destId="{53532AD7-BD78-45FC-86C2-3EA3CAA044C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735AB-1922-430A-A911-8DC8610CA160}">
      <dsp:nvSpPr>
        <dsp:cNvPr id="0" name=""/>
        <dsp:cNvSpPr/>
      </dsp:nvSpPr>
      <dsp:spPr>
        <a:xfrm>
          <a:off x="2019923" y="925"/>
          <a:ext cx="2209100" cy="1104550"/>
        </a:xfrm>
        <a:prstGeom prst="roundRect">
          <a:avLst>
            <a:gd name="adj" fmla="val 10000"/>
          </a:avLst>
        </a:prstGeom>
        <a:solidFill>
          <a:srgbClr val="F36F2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/>
              </a:solidFill>
            </a:rPr>
            <a:t>Competent Authority</a:t>
          </a:r>
          <a:endParaRPr lang="en-US" sz="2900" kern="1200" dirty="0">
            <a:solidFill>
              <a:schemeClr val="bg1"/>
            </a:solidFill>
          </a:endParaRPr>
        </a:p>
      </dsp:txBody>
      <dsp:txXfrm>
        <a:off x="2052274" y="33276"/>
        <a:ext cx="2144398" cy="1039848"/>
      </dsp:txXfrm>
    </dsp:sp>
    <dsp:sp modelId="{A5EFB43C-25CB-4FCF-8BCB-6948821C1224}">
      <dsp:nvSpPr>
        <dsp:cNvPr id="0" name=""/>
        <dsp:cNvSpPr/>
      </dsp:nvSpPr>
      <dsp:spPr>
        <a:xfrm rot="3600000">
          <a:off x="3461234" y="1938610"/>
          <a:ext cx="1149411" cy="38659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3577212" y="2015928"/>
        <a:ext cx="917455" cy="231956"/>
      </dsp:txXfrm>
    </dsp:sp>
    <dsp:sp modelId="{685A526F-BD39-46CD-8BE6-4C7628421CC0}">
      <dsp:nvSpPr>
        <dsp:cNvPr id="0" name=""/>
        <dsp:cNvSpPr/>
      </dsp:nvSpPr>
      <dsp:spPr>
        <a:xfrm>
          <a:off x="3842855" y="3158336"/>
          <a:ext cx="2209100" cy="110455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accent4">
                  <a:lumMod val="75000"/>
                </a:schemeClr>
              </a:solidFill>
            </a:rPr>
            <a:t>Intangible Property </a:t>
          </a:r>
          <a:endParaRPr lang="en-US" sz="29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3875206" y="3190687"/>
        <a:ext cx="2144398" cy="1039848"/>
      </dsp:txXfrm>
    </dsp:sp>
    <dsp:sp modelId="{09649933-39C3-463C-925D-2692B32EFD86}">
      <dsp:nvSpPr>
        <dsp:cNvPr id="0" name=""/>
        <dsp:cNvSpPr/>
      </dsp:nvSpPr>
      <dsp:spPr>
        <a:xfrm rot="10800000">
          <a:off x="2549767" y="3517315"/>
          <a:ext cx="1149411" cy="38659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665745" y="3594633"/>
        <a:ext cx="917455" cy="231956"/>
      </dsp:txXfrm>
    </dsp:sp>
    <dsp:sp modelId="{8C3B67AD-FD59-40EA-B8DB-A0313BE1C6C3}">
      <dsp:nvSpPr>
        <dsp:cNvPr id="0" name=""/>
        <dsp:cNvSpPr/>
      </dsp:nvSpPr>
      <dsp:spPr>
        <a:xfrm>
          <a:off x="196991" y="3158336"/>
          <a:ext cx="2209100" cy="110455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accent4">
                  <a:lumMod val="75000"/>
                </a:schemeClr>
              </a:solidFill>
            </a:rPr>
            <a:t>Tangible Property </a:t>
          </a:r>
          <a:endParaRPr lang="en-US" sz="29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229342" y="3190687"/>
        <a:ext cx="2144398" cy="1039848"/>
      </dsp:txXfrm>
    </dsp:sp>
    <dsp:sp modelId="{0C527DCC-0A4F-43AE-B94E-7040C1C6334B}">
      <dsp:nvSpPr>
        <dsp:cNvPr id="0" name=""/>
        <dsp:cNvSpPr/>
      </dsp:nvSpPr>
      <dsp:spPr>
        <a:xfrm rot="18000000">
          <a:off x="1638301" y="1938610"/>
          <a:ext cx="1149411" cy="38659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754279" y="2015928"/>
        <a:ext cx="917455" cy="231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F02FE-05D2-4C29-90A5-8D7593B37B8C}">
      <dsp:nvSpPr>
        <dsp:cNvPr id="0" name=""/>
        <dsp:cNvSpPr/>
      </dsp:nvSpPr>
      <dsp:spPr>
        <a:xfrm>
          <a:off x="0" y="951272"/>
          <a:ext cx="531368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268ED-F411-4CBA-A716-F48C5E9F75F4}">
      <dsp:nvSpPr>
        <dsp:cNvPr id="0" name=""/>
        <dsp:cNvSpPr/>
      </dsp:nvSpPr>
      <dsp:spPr>
        <a:xfrm>
          <a:off x="265684" y="552752"/>
          <a:ext cx="3719576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591" tIns="0" rIns="140591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Rights Based Legislation</a:t>
          </a:r>
          <a:endParaRPr lang="en-US" sz="2700" kern="1200" dirty="0"/>
        </a:p>
      </dsp:txBody>
      <dsp:txXfrm>
        <a:off x="304592" y="591660"/>
        <a:ext cx="3641760" cy="719224"/>
      </dsp:txXfrm>
    </dsp:sp>
    <dsp:sp modelId="{73A9A72C-4349-49B8-8DA8-9134A0B1CA82}">
      <dsp:nvSpPr>
        <dsp:cNvPr id="0" name=""/>
        <dsp:cNvSpPr/>
      </dsp:nvSpPr>
      <dsp:spPr>
        <a:xfrm>
          <a:off x="0" y="2175993"/>
          <a:ext cx="531368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2C821-8726-4C4C-9FE8-85EB9E146BD8}">
      <dsp:nvSpPr>
        <dsp:cNvPr id="0" name=""/>
        <dsp:cNvSpPr/>
      </dsp:nvSpPr>
      <dsp:spPr>
        <a:xfrm>
          <a:off x="265684" y="1777473"/>
          <a:ext cx="3719576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591" tIns="0" rIns="140591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Rights of Inheritance</a:t>
          </a:r>
          <a:endParaRPr lang="en-US" sz="2700" kern="1200" dirty="0"/>
        </a:p>
      </dsp:txBody>
      <dsp:txXfrm>
        <a:off x="304592" y="1816381"/>
        <a:ext cx="3641760" cy="719224"/>
      </dsp:txXfrm>
    </dsp:sp>
    <dsp:sp modelId="{53532AD7-BD78-45FC-86C2-3EA3CAA044C2}">
      <dsp:nvSpPr>
        <dsp:cNvPr id="0" name=""/>
        <dsp:cNvSpPr/>
      </dsp:nvSpPr>
      <dsp:spPr>
        <a:xfrm>
          <a:off x="0" y="3400713"/>
          <a:ext cx="531368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5CEDB-A8EC-4FBC-B914-856D3FC425E1}">
      <dsp:nvSpPr>
        <dsp:cNvPr id="0" name=""/>
        <dsp:cNvSpPr/>
      </dsp:nvSpPr>
      <dsp:spPr>
        <a:xfrm>
          <a:off x="265684" y="3002193"/>
          <a:ext cx="3719576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591" tIns="0" rIns="140591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Rights of Vote </a:t>
          </a:r>
        </a:p>
      </dsp:txBody>
      <dsp:txXfrm>
        <a:off x="304592" y="3041101"/>
        <a:ext cx="3641760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9E289-E058-49ED-B453-5FAD2B3EEA2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D2052-2E6F-411D-9361-010FA2F73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60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5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57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83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90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52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86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61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72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94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53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30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67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12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28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34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57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15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21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76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62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581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87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69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44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37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46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70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D2052-2E6F-411D-9361-010FA2F732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6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9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9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5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3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4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4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3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BE20E-0E6C-4541-BBD3-F74CFD6D81A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C121A-5997-4ED7-973D-43C2AACEA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hyperlink" Target="LAWIT@FEEL%20ADR%202022.pdf" TargetMode="External"/><Relationship Id="rId11" Type="http://schemas.openxmlformats.org/officeDocument/2006/relationships/image" Target="../media/image27.wmf"/><Relationship Id="rId5" Type="http://schemas.openxmlformats.org/officeDocument/2006/relationships/image" Target="../media/image16.jpe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2.jpg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hyperlink" Target="LAWIT@FEEL%20ADR%202022.pdf" TargetMode="External"/><Relationship Id="rId4" Type="http://schemas.openxmlformats.org/officeDocument/2006/relationships/image" Target="../media/image9.jpg"/><Relationship Id="rId9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.wmf"/><Relationship Id="rId3" Type="http://schemas.openxmlformats.org/officeDocument/2006/relationships/notesSlide" Target="../notesSlides/notesSlide12.xml"/><Relationship Id="rId7" Type="http://schemas.openxmlformats.org/officeDocument/2006/relationships/hyperlink" Target="LAWIT@FEEL%20ADR%202022.pdf" TargetMode="External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jpg"/><Relationship Id="rId11" Type="http://schemas.openxmlformats.org/officeDocument/2006/relationships/image" Target="../media/image11.png"/><Relationship Id="rId5" Type="http://schemas.openxmlformats.org/officeDocument/2006/relationships/image" Target="../media/image16.jpe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2.jpg"/><Relationship Id="rId9" Type="http://schemas.openxmlformats.org/officeDocument/2006/relationships/image" Target="../media/image10.jp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2.jpg"/><Relationship Id="rId7" Type="http://schemas.openxmlformats.org/officeDocument/2006/relationships/image" Target="../media/image33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11" Type="http://schemas.openxmlformats.org/officeDocument/2006/relationships/diagramColors" Target="../diagrams/colors1.xml"/><Relationship Id="rId5" Type="http://schemas.openxmlformats.org/officeDocument/2006/relationships/image" Target="../media/image9.jp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6.jpeg"/><Relationship Id="rId9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Sehrish\FEEL%20Legal%20Writing%20and%20Drafting%20Programme%20-%20General.pdf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5" Type="http://schemas.openxmlformats.org/officeDocument/2006/relationships/image" Target="../media/image9.jpg"/><Relationship Id="rId10" Type="http://schemas.openxmlformats.org/officeDocument/2006/relationships/hyperlink" Target="https://www.youtube.com/watch?v=wQSOVD5zaZs" TargetMode="External"/><Relationship Id="rId4" Type="http://schemas.openxmlformats.org/officeDocument/2006/relationships/image" Target="../media/image16.jpeg"/><Relationship Id="rId9" Type="http://schemas.openxmlformats.org/officeDocument/2006/relationships/hyperlink" Target="https://tribune.com.pk/story/2279988/doctor-imprisons-tortures-sister-for-four-years-to-deny-inheritance-in-lahore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LAWIT@FEEL%20ADR%202022.pdf" TargetMode="External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.jpeg"/><Relationship Id="rId12" Type="http://schemas.openxmlformats.org/officeDocument/2006/relationships/image" Target="../media/image34.wmf"/><Relationship Id="rId1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6" Type="http://schemas.openxmlformats.org/officeDocument/2006/relationships/hyperlink" Target="http://www.mohr.gov.pk/SiteImage/Misc/files/laag.pdf" TargetMode="Externa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jp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16.jpeg"/><Relationship Id="rId15" Type="http://schemas.openxmlformats.org/officeDocument/2006/relationships/image" Target="../media/image33.png"/><Relationship Id="rId10" Type="http://schemas.openxmlformats.org/officeDocument/2006/relationships/image" Target="../media/image10.jpg"/><Relationship Id="rId4" Type="http://schemas.openxmlformats.org/officeDocument/2006/relationships/image" Target="../media/image12.jpg"/><Relationship Id="rId9" Type="http://schemas.openxmlformats.org/officeDocument/2006/relationships/image" Target="../media/image37.jpg"/><Relationship Id="rId1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hyperlink" Target="https://www.facebook.com/FEELLEP" TargetMode="External"/><Relationship Id="rId10" Type="http://schemas.openxmlformats.org/officeDocument/2006/relationships/image" Target="../media/image9.jp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18.xml"/><Relationship Id="rId7" Type="http://schemas.openxmlformats.org/officeDocument/2006/relationships/hyperlink" Target="LAWIT@FEEL%20ADR%202022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jpg"/><Relationship Id="rId11" Type="http://schemas.openxmlformats.org/officeDocument/2006/relationships/image" Target="../media/image39.wmf"/><Relationship Id="rId5" Type="http://schemas.openxmlformats.org/officeDocument/2006/relationships/image" Target="../media/image16.jpe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12.jp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19.xml"/><Relationship Id="rId7" Type="http://schemas.openxmlformats.org/officeDocument/2006/relationships/hyperlink" Target="LAWIT@FEEL%20ADR%202022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jpg"/><Relationship Id="rId11" Type="http://schemas.openxmlformats.org/officeDocument/2006/relationships/image" Target="../media/image40.wmf"/><Relationship Id="rId5" Type="http://schemas.openxmlformats.org/officeDocument/2006/relationships/image" Target="../media/image16.jpe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12.jp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16.jpeg"/><Relationship Id="rId9" Type="http://schemas.openxmlformats.org/officeDocument/2006/relationships/hyperlink" Target="../Training%20the%20Trainer%20Programme%20by%20FEEL%20-%20Communication%20Skills.pdf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16.jpeg"/><Relationship Id="rId9" Type="http://schemas.openxmlformats.org/officeDocument/2006/relationships/hyperlink" Target="../FEEL%20Legal%20Writing%20and%20Drafting%20Programme%20-%20General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Sehrish\FEEL%20Legal%20Writing%20and%20Drafting%20Programme%20-%20General.pdf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16.jpeg"/><Relationship Id="rId9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Sehrish\FEEL%20Legal%20Writing%20and%20Drafting%20Programme%20-%20General.pdf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16.jpeg"/><Relationship Id="rId9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2.jpg"/><Relationship Id="rId7" Type="http://schemas.openxmlformats.org/officeDocument/2006/relationships/image" Target="../media/image33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11" Type="http://schemas.openxmlformats.org/officeDocument/2006/relationships/diagramColors" Target="../diagrams/colors2.xml"/><Relationship Id="rId5" Type="http://schemas.openxmlformats.org/officeDocument/2006/relationships/image" Target="../media/image9.jp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6.jpeg"/><Relationship Id="rId9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hyperlink" Target="https://tribune.com.pk/story/2279988/doctor-imprisons-tortures-sister-for-four-years-to-deny-inheritance-in-lahor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2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5" Type="http://schemas.openxmlformats.org/officeDocument/2006/relationships/image" Target="../media/image9.jpg"/><Relationship Id="rId10" Type="http://schemas.openxmlformats.org/officeDocument/2006/relationships/image" Target="../media/image46.jpg"/><Relationship Id="rId4" Type="http://schemas.openxmlformats.org/officeDocument/2006/relationships/image" Target="../media/image16.jpe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12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5" Type="http://schemas.openxmlformats.org/officeDocument/2006/relationships/image" Target="../media/image9.jpg"/><Relationship Id="rId10" Type="http://schemas.openxmlformats.org/officeDocument/2006/relationships/image" Target="../media/image49.jpg"/><Relationship Id="rId4" Type="http://schemas.openxmlformats.org/officeDocument/2006/relationships/image" Target="../media/image16.jpeg"/><Relationship Id="rId9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6.jpe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LAWIT@FEEL%20ADR%202022.pdf" TargetMode="External"/><Relationship Id="rId10" Type="http://schemas.openxmlformats.org/officeDocument/2006/relationships/image" Target="../media/image12.jpg"/><Relationship Id="rId4" Type="http://schemas.openxmlformats.org/officeDocument/2006/relationships/image" Target="../media/image9.jpg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12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LAWIT@FEEL%20ADR%202022.pdf" TargetMode="External"/><Relationship Id="rId5" Type="http://schemas.openxmlformats.org/officeDocument/2006/relationships/image" Target="../media/image9.jpg"/><Relationship Id="rId10" Type="http://schemas.openxmlformats.org/officeDocument/2006/relationships/image" Target="../media/image55.jpeg"/><Relationship Id="rId4" Type="http://schemas.openxmlformats.org/officeDocument/2006/relationships/image" Target="../media/image16.jpeg"/><Relationship Id="rId9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hyperlink" Target="https://www.facebook.com/FEELorg/videos/257180678086790" TargetMode="Externa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facebook.com/FEELorg/videos/310874376432368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g"/><Relationship Id="rId11" Type="http://schemas.openxmlformats.org/officeDocument/2006/relationships/image" Target="../media/image17.wmf"/><Relationship Id="rId5" Type="http://schemas.openxmlformats.org/officeDocument/2006/relationships/image" Target="../media/image16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2.jp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hyperlink" Target="https://www.facebook.com/FEELorg/videos/263618094321599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2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jpe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hyperlink" Target="../Policy%20Proposals%20CSR%20and%20ADR/FEEL%20Legal%20Education%20Portfolio%20-%20LAWIT@FEEL%20-%20FEELADR%202021-2022.pdf" TargetMode="External"/><Relationship Id="rId11" Type="http://schemas.openxmlformats.org/officeDocument/2006/relationships/image" Target="../media/image21.wmf"/><Relationship Id="rId5" Type="http://schemas.openxmlformats.org/officeDocument/2006/relationships/hyperlink" Target="https://www.facebook.com/FEELorg/videos/239053509899507" TargetMode="External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2.jpg"/><Relationship Id="rId9" Type="http://schemas.openxmlformats.org/officeDocument/2006/relationships/image" Target="../media/image9.jp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10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jpeg"/><Relationship Id="rId5" Type="http://schemas.openxmlformats.org/officeDocument/2006/relationships/hyperlink" Target="https://www.facebook.com/FEELorg/videos/236471200157738" TargetMode="External"/><Relationship Id="rId4" Type="http://schemas.openxmlformats.org/officeDocument/2006/relationships/image" Target="../media/image12.jp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25298" cy="6932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09" y="4776905"/>
            <a:ext cx="1689389" cy="168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0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63840" y="-163248"/>
            <a:ext cx="620274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" y="0"/>
            <a:ext cx="12167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47" y="4275174"/>
            <a:ext cx="3911053" cy="159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-60536"/>
            <a:ext cx="9418321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2023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69" y="1651"/>
            <a:ext cx="2278040" cy="1614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8857" y="3143036"/>
            <a:ext cx="518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DISPUTE 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2023</a:t>
            </a:r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479278"/>
            <a:ext cx="7503914" cy="5413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Policy FEEL ADR </a:t>
            </a:r>
            <a:r>
              <a:rPr lang="en-US" sz="2000" b="1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2000" b="1" u="sng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LAWIT@FEEL FEEL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 Education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Portfolio </a:t>
            </a:r>
          </a:p>
          <a:p>
            <a:pPr>
              <a:lnSpc>
                <a:spcPct val="107000"/>
              </a:lnSpc>
            </a:pPr>
            <a:endParaRPr lang="en-US" sz="1400" u="sng" dirty="0" smtClean="0"/>
          </a:p>
          <a:p>
            <a:pPr algn="ctr"/>
            <a:r>
              <a:rPr lang="en-US" sz="1600" b="1" dirty="0" smtClean="0"/>
              <a:t>INHERITANCE BETWEEN SIBLINGS ACCORDING TO ISLAMIC LAW </a:t>
            </a:r>
            <a:endParaRPr lang="en-US" sz="1600" b="1" dirty="0"/>
          </a:p>
          <a:p>
            <a:pPr algn="just"/>
            <a:endParaRPr lang="en-US" sz="1600" b="1" dirty="0" smtClean="0"/>
          </a:p>
          <a:p>
            <a:pPr algn="just"/>
            <a:r>
              <a:rPr lang="en-US" sz="1600" b="1" dirty="0" smtClean="0"/>
              <a:t>CONDITIONS: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NO Legal Heir in Direct Line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Unmarried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Childless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smtClean="0"/>
              <a:t>Death</a:t>
            </a:r>
          </a:p>
          <a:p>
            <a:pPr algn="just"/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 smtClean="0"/>
              <a:t>1 Male: Unmarried/Childless </a:t>
            </a:r>
          </a:p>
          <a:p>
            <a:pPr algn="just"/>
            <a:r>
              <a:rPr lang="en-US" sz="1600" b="1" dirty="0" smtClean="0"/>
              <a:t>1 Female: Unmarried/Childless</a:t>
            </a:r>
          </a:p>
          <a:p>
            <a:pPr algn="just"/>
            <a:r>
              <a:rPr lang="en-US" sz="1600" b="1" dirty="0" smtClean="0"/>
              <a:t>Death: 1 half of what each leaves behind </a:t>
            </a:r>
          </a:p>
          <a:p>
            <a:pPr algn="just"/>
            <a:endParaRPr lang="en-US" sz="1600" b="1" dirty="0" smtClean="0"/>
          </a:p>
          <a:p>
            <a:pPr algn="just"/>
            <a:r>
              <a:rPr lang="en-US" sz="1600" b="1" dirty="0" smtClean="0"/>
              <a:t>1 Male: Unmarried/Childless</a:t>
            </a:r>
          </a:p>
          <a:p>
            <a:pPr algn="just"/>
            <a:r>
              <a:rPr lang="en-US" sz="1600" b="1" dirty="0" smtClean="0"/>
              <a:t>2 Females: BOTH 2/3 of what male left behind</a:t>
            </a:r>
          </a:p>
          <a:p>
            <a:pPr algn="just"/>
            <a:endParaRPr lang="en-US" sz="1600" b="1" dirty="0" smtClean="0"/>
          </a:p>
          <a:p>
            <a:pPr algn="just"/>
            <a:r>
              <a:rPr lang="en-US" sz="1600" b="1" dirty="0" smtClean="0"/>
              <a:t>Multiple Siblings</a:t>
            </a:r>
          </a:p>
          <a:p>
            <a:pPr algn="just"/>
            <a:r>
              <a:rPr lang="en-US" sz="1600" b="1" dirty="0" smtClean="0"/>
              <a:t>1 Male: 2 Females’ Share </a:t>
            </a:r>
            <a:endParaRPr lang="en-US" sz="1600" b="1" dirty="0"/>
          </a:p>
          <a:p>
            <a:pPr algn="just"/>
            <a:endParaRPr lang="en-US" sz="16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4533692" y="4168613"/>
            <a:ext cx="868680" cy="52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78805" y="2587136"/>
            <a:ext cx="868680" cy="527777"/>
          </a:xfrm>
          <a:prstGeom prst="rect">
            <a:avLst/>
          </a:prstGeom>
          <a:solidFill>
            <a:srgbClr val="FC34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Female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94600" y="1855421"/>
            <a:ext cx="868680" cy="564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Male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18234" y="3421659"/>
            <a:ext cx="868680" cy="52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Male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688408" y="2584599"/>
            <a:ext cx="899161" cy="502595"/>
          </a:xfrm>
          <a:prstGeom prst="rect">
            <a:avLst/>
          </a:prstGeom>
          <a:solidFill>
            <a:srgbClr val="FC34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Female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699083" y="3421659"/>
            <a:ext cx="899161" cy="527777"/>
          </a:xfrm>
          <a:prstGeom prst="rect">
            <a:avLst/>
          </a:prstGeom>
          <a:solidFill>
            <a:srgbClr val="FC34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Female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737264" y="4915566"/>
            <a:ext cx="899161" cy="527777"/>
          </a:xfrm>
          <a:prstGeom prst="rect">
            <a:avLst/>
          </a:prstGeom>
          <a:solidFill>
            <a:srgbClr val="FC34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Female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556126" y="1855420"/>
            <a:ext cx="891359" cy="564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Male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523361" y="4915567"/>
            <a:ext cx="868680" cy="52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Male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694987" y="4168613"/>
            <a:ext cx="899161" cy="527777"/>
          </a:xfrm>
          <a:prstGeom prst="rect">
            <a:avLst/>
          </a:prstGeom>
          <a:solidFill>
            <a:srgbClr val="FC34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Female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819769" y="5030680"/>
            <a:ext cx="899161" cy="527777"/>
          </a:xfrm>
          <a:prstGeom prst="rect">
            <a:avLst/>
          </a:prstGeom>
          <a:solidFill>
            <a:srgbClr val="FC34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Female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941526" y="5179454"/>
            <a:ext cx="899161" cy="527777"/>
          </a:xfrm>
          <a:prstGeom prst="rect">
            <a:avLst/>
          </a:prstGeom>
          <a:solidFill>
            <a:srgbClr val="FC34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Female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647980" y="5082340"/>
            <a:ext cx="868680" cy="52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Male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799535" y="5210671"/>
            <a:ext cx="868680" cy="52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Male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5805012" y="4290615"/>
            <a:ext cx="899161" cy="527777"/>
          </a:xfrm>
          <a:prstGeom prst="rect">
            <a:avLst/>
          </a:prstGeom>
          <a:solidFill>
            <a:srgbClr val="FC34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Female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4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110490"/>
            <a:ext cx="620274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92878" y="2406759"/>
            <a:ext cx="5187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8" name="Picture 2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2" y="500264"/>
            <a:ext cx="3237685" cy="5392498"/>
          </a:xfrm>
          <a:prstGeom prst="rect">
            <a:avLst/>
          </a:prstGeom>
          <a:noFill/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733906"/>
              </p:ext>
            </p:extLst>
          </p:nvPr>
        </p:nvGraphicFramePr>
        <p:xfrm>
          <a:off x="7511732" y="4858523"/>
          <a:ext cx="42687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" name="Packager Shell Object" showAsIcon="1" r:id="rId8" imgW="4268160" imgH="863640" progId="Package">
                  <p:embed/>
                </p:oleObj>
              </mc:Choice>
              <mc:Fallback>
                <p:oleObj name="Packager Shell Object" showAsIcon="1" r:id="rId8" imgW="426816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11732" y="4858523"/>
                        <a:ext cx="426878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095985"/>
              </p:ext>
            </p:extLst>
          </p:nvPr>
        </p:nvGraphicFramePr>
        <p:xfrm>
          <a:off x="2923354" y="3593024"/>
          <a:ext cx="68976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name="Packager Shell Object" showAsIcon="1" r:id="rId10" imgW="6897600" imgH="863640" progId="Package">
                  <p:embed/>
                </p:oleObj>
              </mc:Choice>
              <mc:Fallback>
                <p:oleObj name="Packager Shell Object" showAsIcon="1" r:id="rId10" imgW="689760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23354" y="3593024"/>
                        <a:ext cx="689768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49643" y="1681695"/>
            <a:ext cx="2922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Model Concept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Theatre </a:t>
            </a:r>
            <a:r>
              <a:rPr lang="en-US" sz="2400" b="1" dirty="0" err="1" smtClean="0">
                <a:solidFill>
                  <a:srgbClr val="0070C0"/>
                </a:solidFill>
              </a:rPr>
              <a:t>Pind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2400" b="1" dirty="0" err="1" smtClean="0">
                <a:solidFill>
                  <a:srgbClr val="0070C0"/>
                </a:solidFill>
              </a:rPr>
              <a:t>Bedian</a:t>
            </a:r>
            <a:r>
              <a:rPr lang="en-US" sz="2400" b="1" dirty="0" smtClean="0">
                <a:solidFill>
                  <a:srgbClr val="0070C0"/>
                </a:solidFill>
              </a:rPr>
              <a:t> Road Lahore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110490"/>
            <a:ext cx="620274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92" y="1886327"/>
            <a:ext cx="2564847" cy="187208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637282" y="3481186"/>
            <a:ext cx="62437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RESOLUTION 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2023 </a:t>
            </a:r>
          </a:p>
          <a:p>
            <a:r>
              <a:rPr lang="en-US" sz="2400" b="1" u="sng" dirty="0" smtClean="0">
                <a:solidFill>
                  <a:schemeClr val="accent4">
                    <a:lumMod val="50000"/>
                  </a:schemeClr>
                </a:solidFill>
                <a:hlinkClick r:id="rId5" action="ppaction://hlinkfile"/>
              </a:rPr>
              <a:t>Policy Proposal LAWIT@FEEL ADR 2022 </a:t>
            </a:r>
            <a:endParaRPr lang="en-US" sz="2400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3" y="484990"/>
            <a:ext cx="3382311" cy="4240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28" y="-23969"/>
            <a:ext cx="2578111" cy="1823775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92" y="3934157"/>
            <a:ext cx="2564848" cy="18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110490"/>
            <a:ext cx="620274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541" y="4236302"/>
            <a:ext cx="1895557" cy="13042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2878" y="2406759"/>
            <a:ext cx="5187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7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3" y="4764190"/>
            <a:ext cx="1087007" cy="1050658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22" y="4304788"/>
            <a:ext cx="1964412" cy="1302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3" y="484990"/>
            <a:ext cx="3382311" cy="4240243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39" y="1815114"/>
            <a:ext cx="2575302" cy="4038691"/>
          </a:xfrm>
          <a:prstGeom prst="rect">
            <a:avLst/>
          </a:prstGeom>
          <a:noFill/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14738"/>
              </p:ext>
            </p:extLst>
          </p:nvPr>
        </p:nvGraphicFramePr>
        <p:xfrm>
          <a:off x="7102313" y="3318788"/>
          <a:ext cx="46370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name="Packager Shell Object" showAsIcon="1" r:id="rId12" imgW="4636440" imgH="863640" progId="Package">
                  <p:embed/>
                </p:oleObj>
              </mc:Choice>
              <mc:Fallback>
                <p:oleObj name="Packager Shell Object" showAsIcon="1" r:id="rId12" imgW="463644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102313" y="3318788"/>
                        <a:ext cx="463708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28" y="-23969"/>
            <a:ext cx="2578111" cy="1823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79" y="4775303"/>
            <a:ext cx="1202818" cy="10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47" y="4275174"/>
            <a:ext cx="3911053" cy="159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-110490"/>
            <a:ext cx="9418321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37" y="-110490"/>
            <a:ext cx="2278040" cy="1614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8857" y="3143036"/>
            <a:ext cx="518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DISPUTE 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06" y="-28150"/>
            <a:ext cx="2676014" cy="3131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479278"/>
            <a:ext cx="7503914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Policy FEEL ADR </a:t>
            </a:r>
            <a:r>
              <a:rPr lang="en-US" sz="2000" b="1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LAWIT@FEEL FEEL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 Education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Portfolio </a:t>
            </a:r>
            <a:endParaRPr lang="en-US" sz="1400" u="sng" dirty="0" smtClean="0"/>
          </a:p>
          <a:p>
            <a:endParaRPr lang="en-US" sz="1600" dirty="0" smtClean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 algn="just"/>
            <a:endParaRPr lang="en-US" sz="1600" b="1" dirty="0"/>
          </a:p>
          <a:p>
            <a:pPr algn="just"/>
            <a:endParaRPr lang="en-US" sz="1600" b="1" dirty="0" smtClean="0"/>
          </a:p>
          <a:p>
            <a:pPr algn="just"/>
            <a:endParaRPr lang="en-US" sz="1600" b="1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41327315"/>
              </p:ext>
            </p:extLst>
          </p:nvPr>
        </p:nvGraphicFramePr>
        <p:xfrm>
          <a:off x="1254966" y="1310640"/>
          <a:ext cx="6248947" cy="4263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986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47" y="4275174"/>
            <a:ext cx="3911053" cy="159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-110490"/>
            <a:ext cx="9418321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37" y="-110490"/>
            <a:ext cx="2278040" cy="1614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8857" y="3143036"/>
            <a:ext cx="518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DISPUTE 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06" y="-28150"/>
            <a:ext cx="2676014" cy="3131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479278"/>
            <a:ext cx="7406641" cy="603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Policy FEEL ADR </a:t>
            </a:r>
            <a:r>
              <a:rPr lang="en-US" sz="2000" b="1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sz="2000" dirty="0" smtClean="0"/>
              <a:t>LAWIT@FEEL  FEEL </a:t>
            </a:r>
            <a:r>
              <a:rPr lang="en-US" sz="2000" dirty="0"/>
              <a:t>Legal Education </a:t>
            </a:r>
            <a:r>
              <a:rPr lang="en-US" sz="2000" dirty="0" smtClean="0"/>
              <a:t>Portfolio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 and Policy </a:t>
            </a:r>
          </a:p>
          <a:p>
            <a:endParaRPr lang="en-US" sz="2400" u="sng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Surah An Nisa (Women) </a:t>
            </a:r>
            <a:r>
              <a:rPr lang="en-US" sz="2000" b="1" dirty="0" err="1" smtClean="0"/>
              <a:t>Ayat</a:t>
            </a:r>
            <a:r>
              <a:rPr lang="en-US" sz="2000" b="1" dirty="0" smtClean="0"/>
              <a:t> </a:t>
            </a:r>
            <a:r>
              <a:rPr lang="en-US" sz="2000" b="1" dirty="0"/>
              <a:t>176 Quranic Fatwa </a:t>
            </a:r>
            <a:r>
              <a:rPr lang="en-US" sz="2000" b="1" dirty="0" smtClean="0"/>
              <a:t>(Legal Ruling)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Council of Islamic Ideology, Islamic Republic of Pakistan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Federal Ombudspersons Office, Islamic Republic of Pakistan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Ministry of Human Rights, Islamic Republic of Pakistan</a:t>
            </a:r>
          </a:p>
          <a:p>
            <a:endParaRPr lang="en-US" sz="2000" b="1" dirty="0" smtClean="0"/>
          </a:p>
          <a:p>
            <a:pPr marL="342900" indent="-342900">
              <a:buAutoNum type="arabicPeriod" startAt="2"/>
            </a:pPr>
            <a:r>
              <a:rPr lang="en-US" sz="2000" b="1" dirty="0" smtClean="0"/>
              <a:t>Legislation and Translation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Arabic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Urdu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English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Other Languages (local and international)</a:t>
            </a:r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1600" b="1" dirty="0" smtClean="0"/>
          </a:p>
          <a:p>
            <a:endParaRPr lang="en-US" sz="1400" b="1" dirty="0"/>
          </a:p>
          <a:p>
            <a:endParaRPr lang="en-US" sz="1400" u="sng" dirty="0" smtClean="0"/>
          </a:p>
          <a:p>
            <a:endParaRPr lang="en-US" sz="1400" u="sng" dirty="0" smtClean="0"/>
          </a:p>
        </p:txBody>
      </p:sp>
    </p:spTree>
    <p:extLst>
      <p:ext uri="{BB962C8B-B14F-4D97-AF65-F5344CB8AC3E}">
        <p14:creationId xmlns:p14="http://schemas.microsoft.com/office/powerpoint/2010/main" val="3034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47" y="4275174"/>
            <a:ext cx="3911053" cy="159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-110490"/>
            <a:ext cx="9418321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37" y="-110490"/>
            <a:ext cx="2278040" cy="1614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8857" y="3143036"/>
            <a:ext cx="518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DISPUTE 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06" y="-28150"/>
            <a:ext cx="2676014" cy="3131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479278"/>
            <a:ext cx="7406641" cy="714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Policy FEEL ADR </a:t>
            </a:r>
            <a:r>
              <a:rPr lang="en-US" sz="2000" b="1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sz="2000" dirty="0" smtClean="0"/>
              <a:t>LAWIT@FEEL  FEEL </a:t>
            </a:r>
            <a:r>
              <a:rPr lang="en-US" sz="2000" dirty="0"/>
              <a:t>Legal Education </a:t>
            </a:r>
            <a:r>
              <a:rPr lang="en-US" sz="2000" dirty="0" smtClean="0"/>
              <a:t>Portfolio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Policy and </a:t>
            </a:r>
            <a:r>
              <a:rPr lang="en-US" sz="2000" b="1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Procedure</a:t>
            </a:r>
            <a:r>
              <a:rPr lang="en-US" sz="2000" b="1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u="sng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Objectives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Formulation of a holistic </a:t>
            </a:r>
            <a:r>
              <a:rPr lang="en-US" sz="1600" dirty="0" smtClean="0"/>
              <a:t>policy </a:t>
            </a:r>
            <a:r>
              <a:rPr lang="en-US" sz="1600" dirty="0"/>
              <a:t>for the urban and rural areas of Pakistan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Implementation of the succeeding procedures, frameworks, regulations and laws through federal and provincial governments and relevant authorities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Regular reviews and reforms in the policy as per trends and public interests 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2.   </a:t>
            </a:r>
            <a:r>
              <a:rPr lang="en-US" b="1" dirty="0" smtClean="0"/>
              <a:t>Challenges</a:t>
            </a: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Inadequate legal redress and policy reforms </a:t>
            </a:r>
            <a:endParaRPr lang="en-US" sz="16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Inconsistency </a:t>
            </a:r>
            <a:r>
              <a:rPr lang="en-US" sz="1600" dirty="0"/>
              <a:t>in implementation and compliance of </a:t>
            </a:r>
            <a:r>
              <a:rPr lang="en-US" sz="1600" dirty="0" smtClean="0"/>
              <a:t>regulations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Illiteracy </a:t>
            </a:r>
            <a:r>
              <a:rPr lang="en-US" sz="1600" dirty="0"/>
              <a:t>and lack of basic human rights </a:t>
            </a:r>
          </a:p>
          <a:p>
            <a:endParaRPr lang="en-US" sz="1600" b="1" dirty="0" smtClean="0"/>
          </a:p>
          <a:p>
            <a:r>
              <a:rPr lang="en-US" b="1" dirty="0" smtClean="0"/>
              <a:t>3.  Solutions</a:t>
            </a:r>
            <a:r>
              <a:rPr lang="en-US" sz="1600" b="1" dirty="0" smtClean="0"/>
              <a:t> </a:t>
            </a:r>
            <a:endParaRPr lang="en-US" sz="16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Accessibility of information (language &amp; positioning)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Accessibility to immediate redress (legal &amp; authoritative)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Accessibility to disclosure (information &amp; location)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u="sng" dirty="0" smtClean="0"/>
          </a:p>
          <a:p>
            <a:endParaRPr lang="en-US" sz="1400" u="sng" dirty="0" smtClean="0"/>
          </a:p>
        </p:txBody>
      </p:sp>
    </p:spTree>
    <p:extLst>
      <p:ext uri="{BB962C8B-B14F-4D97-AF65-F5344CB8AC3E}">
        <p14:creationId xmlns:p14="http://schemas.microsoft.com/office/powerpoint/2010/main" val="31768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110490"/>
            <a:ext cx="620274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23" y="1799460"/>
            <a:ext cx="1656373" cy="13042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2878" y="2406759"/>
            <a:ext cx="5187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54" y="1809446"/>
            <a:ext cx="1964412" cy="1302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454993"/>
            <a:ext cx="2166071" cy="27378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9326" y="2921757"/>
            <a:ext cx="1223375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u="sng" dirty="0" smtClean="0">
              <a:solidFill>
                <a:srgbClr val="2980B9"/>
              </a:solidFill>
              <a:latin typeface="Open Sans"/>
            </a:endParaRPr>
          </a:p>
          <a:p>
            <a:r>
              <a:rPr lang="en-US" sz="1600" b="1" u="sng" dirty="0" smtClean="0">
                <a:solidFill>
                  <a:srgbClr val="2980B9"/>
                </a:solidFill>
                <a:latin typeface="Open Sans"/>
              </a:rPr>
              <a:t>LAWIT@FEEL (FEEL Legal Education Portfolio) </a:t>
            </a:r>
          </a:p>
          <a:p>
            <a:endParaRPr lang="en-US" sz="1600" u="sng" dirty="0" smtClean="0"/>
          </a:p>
          <a:p>
            <a:r>
              <a:rPr lang="en-US" dirty="0"/>
              <a:t>Doctor ‘imprisons, tortures’ sister for four years to deny inheritance in Lahore reported January 14, 2021</a:t>
            </a:r>
          </a:p>
          <a:p>
            <a:r>
              <a:rPr lang="en-US" b="1" u="sng" dirty="0">
                <a:hlinkClick r:id="rId9"/>
              </a:rPr>
              <a:t>https://tribune.com.pk/story/2279988/doctor-imprisons-tortures-sister-for-four-years-to-deny-inheritance-in-lahore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Prime Minister Imran Khan of Islamic Republic of Pakistan addresses the 48th Session of the OIC Council of Foreign Ministers March 22, 2022</a:t>
            </a:r>
            <a:endParaRPr lang="en-US" b="1" dirty="0"/>
          </a:p>
          <a:p>
            <a:r>
              <a:rPr lang="en-US" b="1" u="sng" dirty="0">
                <a:hlinkClick r:id="rId10"/>
              </a:rPr>
              <a:t>https://www.youtube.com/watch?v=wQSOVD5zaZs</a:t>
            </a:r>
            <a:r>
              <a:rPr lang="en-US" b="1" u="sng" dirty="0"/>
              <a:t> </a:t>
            </a:r>
            <a:endParaRPr lang="en-US" b="1" u="sng" dirty="0" smtClean="0"/>
          </a:p>
          <a:p>
            <a:endParaRPr lang="en-US" sz="1600" b="1" u="sng" dirty="0" smtClean="0"/>
          </a:p>
          <a:p>
            <a:endParaRPr lang="en-US" sz="1600" b="1" u="sng" dirty="0"/>
          </a:p>
          <a:p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4762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110490"/>
            <a:ext cx="620274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23" y="1799460"/>
            <a:ext cx="1656373" cy="13042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058" y="3360603"/>
            <a:ext cx="1230977" cy="11590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2878" y="2406759"/>
            <a:ext cx="5187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8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71" y="3248519"/>
            <a:ext cx="1495459" cy="1343586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48" y="1821225"/>
            <a:ext cx="1964412" cy="1302619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130337"/>
              </p:ext>
            </p:extLst>
          </p:nvPr>
        </p:nvGraphicFramePr>
        <p:xfrm>
          <a:off x="5577042" y="3441924"/>
          <a:ext cx="71135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" name="Packager Shell Object" showAsIcon="1" r:id="rId11" imgW="7113600" imgH="863640" progId="Package">
                  <p:embed/>
                </p:oleObj>
              </mc:Choice>
              <mc:Fallback>
                <p:oleObj name="Packager Shell Object" showAsIcon="1" r:id="rId11" imgW="711360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77042" y="3441924"/>
                        <a:ext cx="711358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859429"/>
              </p:ext>
            </p:extLst>
          </p:nvPr>
        </p:nvGraphicFramePr>
        <p:xfrm>
          <a:off x="6094143" y="4487452"/>
          <a:ext cx="61102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" name="Packager Shell Object" showAsIcon="1" r:id="rId13" imgW="6109920" imgH="863640" progId="Package">
                  <p:embed/>
                </p:oleObj>
              </mc:Choice>
              <mc:Fallback>
                <p:oleObj name="Packager Shell Object" showAsIcon="1" r:id="rId13" imgW="610992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94143" y="4487452"/>
                        <a:ext cx="611028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454993"/>
            <a:ext cx="2166071" cy="27378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4800" y="4936619"/>
            <a:ext cx="4390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980B9"/>
                </a:solidFill>
                <a:latin typeface="Open Sans"/>
                <a:hlinkClick r:id="rId16"/>
              </a:rPr>
              <a:t>Legal Aid &amp; Justice Authority Act </a:t>
            </a:r>
            <a:r>
              <a:rPr lang="en-US" b="1" dirty="0" smtClean="0">
                <a:solidFill>
                  <a:srgbClr val="2980B9"/>
                </a:solidFill>
                <a:latin typeface="Open Sans"/>
                <a:hlinkClick r:id="rId16"/>
              </a:rPr>
              <a:t>2020</a:t>
            </a:r>
            <a:endParaRPr lang="en-US" b="1" dirty="0" smtClean="0">
              <a:solidFill>
                <a:srgbClr val="2980B9"/>
              </a:solidFill>
              <a:latin typeface="Open Sans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0" y="3358984"/>
            <a:ext cx="1245286" cy="116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6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3" y="5987020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Corporate Social Responsibility (CSR)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CSR 2020-2021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00" y="5965027"/>
            <a:ext cx="2273031" cy="5877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25" y="5968419"/>
            <a:ext cx="954498" cy="9831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261" y="3356033"/>
            <a:ext cx="4615164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  <a:endParaRPr lang="en-US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5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66" y="4135367"/>
            <a:ext cx="3167782" cy="174614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24313" y="-36912"/>
            <a:ext cx="1219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Name of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475" y="163143"/>
            <a:ext cx="1313405" cy="11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02624" y="600476"/>
            <a:ext cx="6265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Most Gracious the Dispenser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Grace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7" y="1405546"/>
            <a:ext cx="2653699" cy="2430145"/>
          </a:xfrm>
          <a:prstGeom prst="rect">
            <a:avLst/>
          </a:prstGeom>
        </p:spPr>
      </p:pic>
      <p:pic>
        <p:nvPicPr>
          <p:cNvPr id="29" name="Picture 28" descr="C:\Users\Sehrish\Desktop\FEEL CSR 2020-2021\al-hakam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97" y="1345271"/>
            <a:ext cx="1997692" cy="199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91" y="3612655"/>
            <a:ext cx="2861149" cy="2268855"/>
          </a:xfrm>
          <a:prstGeom prst="rect">
            <a:avLst/>
          </a:prstGeom>
        </p:spPr>
      </p:pic>
      <p:pic>
        <p:nvPicPr>
          <p:cNvPr id="31" name="Picture 30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691"/>
            <a:ext cx="2847666" cy="2112645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321" y="-51402"/>
            <a:ext cx="3339697" cy="604362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89" y="1422779"/>
            <a:ext cx="4022234" cy="18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110490"/>
            <a:ext cx="620274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23" y="1799460"/>
            <a:ext cx="1656373" cy="13042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2878" y="2406759"/>
            <a:ext cx="5187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7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19" y="1857450"/>
            <a:ext cx="1964412" cy="1302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454993"/>
            <a:ext cx="2166071" cy="27378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1757" y="2912202"/>
            <a:ext cx="118222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u="sng" dirty="0" smtClean="0">
              <a:solidFill>
                <a:srgbClr val="2980B9"/>
              </a:solidFill>
              <a:latin typeface="Open Sans"/>
            </a:endParaRPr>
          </a:p>
          <a:p>
            <a:r>
              <a:rPr lang="en-US" sz="1600" b="1" u="sng" dirty="0" smtClean="0">
                <a:solidFill>
                  <a:srgbClr val="2980B9"/>
                </a:solidFill>
                <a:latin typeface="Open Sans"/>
              </a:rPr>
              <a:t>Council For Islamic Ideology, Islamic Republic of Pakistan</a:t>
            </a:r>
          </a:p>
          <a:p>
            <a:endParaRPr lang="en-US" sz="1600" u="sng" dirty="0"/>
          </a:p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Points of Discussion </a:t>
            </a:r>
          </a:p>
          <a:p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Inheritance Laws between Siblings (Islamic – NOT sects based) – Surah An Nisa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Ayat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 No. 179 The Noble Quran </a:t>
            </a:r>
          </a:p>
          <a:p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342900" indent="-342900">
              <a:buAutoNum type="arabicPeriod" startAt="2"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Women’s Voting Rights (Demographic – NOT castes based) – Legislation and Policy </a:t>
            </a:r>
          </a:p>
          <a:p>
            <a:pPr marL="342900" indent="-342900">
              <a:buAutoNum type="arabicPeriod" startAt="2"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342900" indent="-342900">
              <a:buAutoNum type="arabicPeriod" startAt="2"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Children’s Protection Rights (Fundamental – NOT gender based) – Acts and Apps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310346"/>
              </p:ext>
            </p:extLst>
          </p:nvPr>
        </p:nvGraphicFramePr>
        <p:xfrm>
          <a:off x="5010626" y="5125291"/>
          <a:ext cx="77485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4" name="Packager Shell Object" showAsIcon="1" r:id="rId10" imgW="7748640" imgH="863640" progId="Package">
                  <p:embed/>
                </p:oleObj>
              </mc:Choice>
              <mc:Fallback>
                <p:oleObj name="Packager Shell Object" showAsIcon="1" r:id="rId10" imgW="774864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10626" y="5125291"/>
                        <a:ext cx="774858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00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110490"/>
            <a:ext cx="620274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23" y="1799460"/>
            <a:ext cx="1656373" cy="13042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2878" y="2406759"/>
            <a:ext cx="5187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7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54" y="1809446"/>
            <a:ext cx="1964412" cy="1302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454993"/>
            <a:ext cx="2166071" cy="27378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9326" y="2921757"/>
            <a:ext cx="122337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u="sng" dirty="0" smtClean="0">
              <a:solidFill>
                <a:srgbClr val="2980B9"/>
              </a:solidFill>
              <a:latin typeface="Open Sans"/>
            </a:endParaRPr>
          </a:p>
          <a:p>
            <a:r>
              <a:rPr lang="en-US" sz="1600" b="1" u="sng" dirty="0" smtClean="0">
                <a:solidFill>
                  <a:srgbClr val="2980B9"/>
                </a:solidFill>
                <a:latin typeface="Open Sans"/>
              </a:rPr>
              <a:t>Office of Ombudsman, Government of Punjab</a:t>
            </a:r>
          </a:p>
          <a:p>
            <a:endParaRPr lang="en-US" sz="1600" u="sng" dirty="0"/>
          </a:p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Points of Discussion </a:t>
            </a:r>
          </a:p>
          <a:p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Women’s Rights Violations (Inheritance – NOT guardianship based) Mental Health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Centres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342900" indent="-342900">
              <a:buAutoNum type="arabicPeriod"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Torture and Harassment (Physical – NOT abstract based) Drugs and Procedures</a:t>
            </a:r>
          </a:p>
          <a:p>
            <a:pPr marL="342900" indent="-342900">
              <a:buAutoNum type="arabicPeriod"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Tangible and Intangible Property (Rights – NOT favor based) Personal and Business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060344"/>
              </p:ext>
            </p:extLst>
          </p:nvPr>
        </p:nvGraphicFramePr>
        <p:xfrm>
          <a:off x="4966176" y="5116075"/>
          <a:ext cx="78374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6" name="Packager Shell Object" showAsIcon="1" r:id="rId10" imgW="7837560" imgH="863640" progId="Package">
                  <p:embed/>
                </p:oleObj>
              </mc:Choice>
              <mc:Fallback>
                <p:oleObj name="Packager Shell Object" showAsIcon="1" r:id="rId10" imgW="783756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66176" y="5116075"/>
                        <a:ext cx="783748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028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110490"/>
            <a:ext cx="620274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23" y="1799460"/>
            <a:ext cx="1656373" cy="13042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2878" y="2406759"/>
            <a:ext cx="5187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54" y="1809446"/>
            <a:ext cx="1964412" cy="1302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454993"/>
            <a:ext cx="2166071" cy="27378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863" y="3182599"/>
            <a:ext cx="122337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2980B9"/>
                </a:solidFill>
                <a:latin typeface="Open Sans"/>
              </a:rPr>
              <a:t>FEEL </a:t>
            </a:r>
            <a:r>
              <a:rPr lang="en-US" sz="1600" b="1" u="sng" dirty="0">
                <a:solidFill>
                  <a:srgbClr val="2980B9"/>
                </a:solidFill>
                <a:latin typeface="Open Sans"/>
              </a:rPr>
              <a:t>Corporate Social Responsibility (CSR) </a:t>
            </a:r>
            <a:endParaRPr lang="en-US" sz="1600" b="1" u="sng" dirty="0" smtClean="0">
              <a:solidFill>
                <a:srgbClr val="2980B9"/>
              </a:solidFill>
              <a:latin typeface="Open Sans"/>
            </a:endParaRPr>
          </a:p>
          <a:p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s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a platform that provides education on</a:t>
            </a:r>
          </a:p>
          <a:p>
            <a:r>
              <a:rPr lang="en-US" sz="1600" dirty="0"/>
              <a:t> </a:t>
            </a:r>
          </a:p>
          <a:p>
            <a:pPr marL="342900" lvl="0" indent="-342900">
              <a:buAutoNum type="arabicPeriod"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Inheritance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Laws and Public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Policy</a:t>
            </a:r>
          </a:p>
          <a:p>
            <a:pPr marL="342900" lvl="0" indent="-342900">
              <a:buAutoNum type="arabicPeriod"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hlinkClick r:id="rId9" action="ppaction://hlinkfile"/>
            </a:endParaRPr>
          </a:p>
          <a:p>
            <a:pPr marL="342900" lvl="0" indent="-342900">
              <a:buAutoNum type="arabicPeriod"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Electoral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Policy and Women’s Rights to Vote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hlinkClick r:id="rId9" action="ppaction://hlinkfile"/>
            </a:endParaRPr>
          </a:p>
          <a:p>
            <a:pPr marL="342900" lvl="0" indent="-342900">
              <a:buAutoNum type="arabicPeriod"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hlinkClick r:id="rId9" action="ppaction://hlinkfile"/>
            </a:endParaRPr>
          </a:p>
          <a:p>
            <a:pPr marL="342900" lvl="0" indent="-342900">
              <a:buAutoNum type="arabicPeriod"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Rights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Based Legislation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and Information Technology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342900" indent="-342900">
              <a:buAutoNum type="arabicPeriod"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342900" indent="-342900">
              <a:buAutoNum type="arabicPeriod"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endParaRPr lang="en-US" sz="1600" b="1" u="sng" dirty="0" smtClean="0">
              <a:solidFill>
                <a:srgbClr val="2980B9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759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110490"/>
            <a:ext cx="620274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23" y="1799460"/>
            <a:ext cx="1656373" cy="13042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2878" y="2406759"/>
            <a:ext cx="5187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54" y="1809446"/>
            <a:ext cx="1964412" cy="1302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2" y="454993"/>
            <a:ext cx="2166071" cy="27378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863" y="2964279"/>
            <a:ext cx="122337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u="sng" dirty="0" smtClean="0">
              <a:solidFill>
                <a:srgbClr val="2980B9"/>
              </a:solidFill>
              <a:latin typeface="Open Sans"/>
            </a:endParaRPr>
          </a:p>
          <a:p>
            <a:r>
              <a:rPr lang="en-US" sz="1600" b="1" u="sng" dirty="0" smtClean="0">
                <a:solidFill>
                  <a:srgbClr val="2980B9"/>
                </a:solidFill>
                <a:latin typeface="Open Sans"/>
              </a:rPr>
              <a:t>FEEL Alternative Dispute Resolution (ADR)</a:t>
            </a:r>
          </a:p>
          <a:p>
            <a:endParaRPr lang="en-US" sz="1600" u="sng" dirty="0"/>
          </a:p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</a:rPr>
              <a:t>Is a platform that provides education on</a:t>
            </a:r>
          </a:p>
          <a:p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Law and Procedure </a:t>
            </a:r>
          </a:p>
          <a:p>
            <a:pPr marL="342900" indent="-342900">
              <a:buAutoNum type="arabicPeriod"/>
            </a:pP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hlinkClick r:id="rId9" action="ppaction://hlinkfile"/>
            </a:endParaRPr>
          </a:p>
          <a:p>
            <a:pPr marL="342900" indent="-342900">
              <a:buAutoNum type="arabicPeriod"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Policy 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and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Policing</a:t>
            </a:r>
          </a:p>
          <a:p>
            <a:pPr marL="342900" indent="-342900">
              <a:buAutoNum type="arabicPeriod"/>
            </a:pP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  <a:hlinkClick r:id="rId9" action="ppaction://hlinkfile"/>
            </a:endParaRPr>
          </a:p>
          <a:p>
            <a:pPr marL="342900" indent="-342900">
              <a:buAutoNum type="arabicPeriod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/>
                <a:hlinkClick r:id="rId9" action="ppaction://hlinkfile"/>
              </a:rPr>
              <a:t>Legal Aid and Justice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4947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47" y="4275174"/>
            <a:ext cx="3911053" cy="159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-110490"/>
            <a:ext cx="9418321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46" y="4275756"/>
            <a:ext cx="2278040" cy="1614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8857" y="3143036"/>
            <a:ext cx="518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DISPUTE 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06" y="-28150"/>
            <a:ext cx="2676014" cy="3131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3874" y="4083150"/>
            <a:ext cx="6096000" cy="18705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Policy FEEL ADR </a:t>
            </a:r>
            <a:r>
              <a:rPr lang="en-US" b="1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u="sng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Law and Procedure</a:t>
            </a:r>
            <a:endParaRPr lang="en-US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u="sng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Policy </a:t>
            </a:r>
            <a:r>
              <a:rPr lang="en-US" b="1" u="sng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and </a:t>
            </a:r>
            <a:r>
              <a:rPr lang="en-US" b="1" u="sng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Policing</a:t>
            </a:r>
            <a:endParaRPr lang="en-US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u="sng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Legal Aid and Justice</a:t>
            </a:r>
            <a:endParaRPr lang="en-US" b="1" u="sng" dirty="0" smtClean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b="1" u="sng" dirty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i="1" u="sng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Inheritance between siblings according to Islamic Law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7" y="460775"/>
            <a:ext cx="6481356" cy="365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47" y="4275174"/>
            <a:ext cx="3911053" cy="159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-110490"/>
            <a:ext cx="9418321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8" y="-148528"/>
            <a:ext cx="2278040" cy="1614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8857" y="3143036"/>
            <a:ext cx="518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DISPUTE 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06" y="-28150"/>
            <a:ext cx="2676014" cy="3131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2286" y="674604"/>
            <a:ext cx="6096000" cy="53950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Policy FEEL ADR 2022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Law </a:t>
            </a:r>
            <a:r>
              <a:rPr lang="en-US" b="1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and Procedure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u="sng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Police </a:t>
            </a:r>
            <a:r>
              <a:rPr lang="en-US" b="1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u="sng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Policing</a:t>
            </a:r>
            <a:endParaRPr lang="en-US" sz="11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Legal Aid and </a:t>
            </a:r>
            <a:r>
              <a:rPr lang="en-US" b="1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Justice</a:t>
            </a:r>
            <a:endParaRPr lang="en-US" b="1" dirty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b="1" u="sng" dirty="0" smtClean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i="1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Inheritance between siblings according to Islamic Law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b="1" i="1" u="sng" dirty="0" smtClean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Ministry of Human Rights, Federal Government, Islamic Republic of Pakistan</a:t>
            </a:r>
          </a:p>
          <a:p>
            <a:endParaRPr lang="en-US" u="sng" dirty="0" smtClean="0"/>
          </a:p>
          <a:p>
            <a:r>
              <a:rPr lang="en-US" u="sng" dirty="0" smtClean="0"/>
              <a:t>Legal </a:t>
            </a:r>
            <a:r>
              <a:rPr lang="en-US" u="sng" dirty="0"/>
              <a:t>Advice on Human Rights Violations Helpline (1099)</a:t>
            </a:r>
            <a:endParaRPr lang="en-US" dirty="0"/>
          </a:p>
          <a:p>
            <a:pPr lvl="0"/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Legal </a:t>
            </a:r>
            <a:r>
              <a:rPr lang="en-US" dirty="0"/>
              <a:t>advice to be provided by the helpline taskforce with regards to Islamic Law of Inheritance between Siblings  </a:t>
            </a:r>
          </a:p>
          <a:p>
            <a:pPr lvl="0"/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Capacity </a:t>
            </a:r>
            <a:r>
              <a:rPr lang="en-US" dirty="0"/>
              <a:t>building of the taskforce to provide </a:t>
            </a:r>
            <a:r>
              <a:rPr lang="en-US" dirty="0" smtClean="0"/>
              <a:t>Immediate </a:t>
            </a:r>
            <a:r>
              <a:rPr lang="en-US" dirty="0"/>
              <a:t>R</a:t>
            </a:r>
            <a:r>
              <a:rPr lang="en-US" dirty="0" smtClean="0"/>
              <a:t>edressal </a:t>
            </a:r>
            <a:r>
              <a:rPr lang="en-US" dirty="0"/>
              <a:t>in case of </a:t>
            </a:r>
            <a:r>
              <a:rPr lang="en-US" dirty="0" smtClean="0"/>
              <a:t>Violations </a:t>
            </a:r>
            <a:r>
              <a:rPr lang="en-US" dirty="0"/>
              <a:t>of </a:t>
            </a:r>
            <a:r>
              <a:rPr lang="en-US" dirty="0" smtClean="0"/>
              <a:t>Human </a:t>
            </a:r>
            <a:r>
              <a:rPr lang="en-US" dirty="0"/>
              <a:t>R</a:t>
            </a:r>
            <a:r>
              <a:rPr lang="en-US" dirty="0" smtClean="0"/>
              <a:t>ights </a:t>
            </a:r>
            <a:r>
              <a:rPr lang="en-US" dirty="0"/>
              <a:t>A</a:t>
            </a:r>
            <a:r>
              <a:rPr lang="en-US" dirty="0" smtClean="0"/>
              <a:t>gainst </a:t>
            </a:r>
            <a:r>
              <a:rPr lang="en-US" dirty="0"/>
              <a:t>W</a:t>
            </a:r>
            <a:r>
              <a:rPr lang="en-US" dirty="0" smtClean="0"/>
              <a:t>omen </a:t>
            </a:r>
            <a:r>
              <a:rPr lang="en-US" dirty="0"/>
              <a:t>regarding their Inheritance Rights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1" y="2977790"/>
            <a:ext cx="1927938" cy="182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47" y="4275174"/>
            <a:ext cx="3911053" cy="159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-110490"/>
            <a:ext cx="9418321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37" y="-110490"/>
            <a:ext cx="2278040" cy="1614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8857" y="3143036"/>
            <a:ext cx="518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DISPUTE 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06" y="-28150"/>
            <a:ext cx="2676014" cy="3131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479278"/>
            <a:ext cx="7503914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Policy FEEL ADR </a:t>
            </a:r>
            <a:r>
              <a:rPr lang="en-US" sz="2000" b="1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LAWIT@FEEL FEEL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 Education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Portfolio </a:t>
            </a:r>
            <a:endParaRPr lang="en-US" sz="1400" u="sng" dirty="0" smtClean="0"/>
          </a:p>
          <a:p>
            <a:endParaRPr lang="en-US" sz="1600" dirty="0" smtClean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 algn="just"/>
            <a:endParaRPr lang="en-US" sz="1600" b="1" dirty="0"/>
          </a:p>
          <a:p>
            <a:pPr algn="just"/>
            <a:endParaRPr lang="en-US" sz="1600" b="1" dirty="0" smtClean="0"/>
          </a:p>
          <a:p>
            <a:pPr algn="just"/>
            <a:endParaRPr lang="en-US" sz="1600" b="1" dirty="0" smtClean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5839362"/>
              </p:ext>
            </p:extLst>
          </p:nvPr>
        </p:nvGraphicFramePr>
        <p:xfrm>
          <a:off x="1344025" y="1292357"/>
          <a:ext cx="5313680" cy="4633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182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52611" y="0"/>
            <a:ext cx="620274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" y="1014531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dirty="0" smtClean="0">
              <a:solidFill>
                <a:schemeClr val="accent4">
                  <a:lumMod val="75000"/>
                </a:schemeClr>
              </a:solidFill>
              <a:latin typeface="Open Sans"/>
            </a:endParaRPr>
          </a:p>
          <a:p>
            <a:endParaRPr lang="en-US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“She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added that owing to his influence, her brother had prepared documents in which she was deemed to be mentally –ill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.”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Shabnam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added.</a:t>
            </a:r>
          </a:p>
          <a:p>
            <a:endParaRPr lang="en-US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hlinkClick r:id="rId4"/>
              </a:rPr>
              <a:t>tribune.com.pk/story/2279988/doctor-imprisons-tortures-sister-for-four-years-to-deny-inheritance-in-lahore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37" y="724505"/>
            <a:ext cx="3543636" cy="35340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3840" y="15388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Mental Health – Clinical</a:t>
            </a:r>
            <a:endParaRPr lang="en-US" sz="2000" dirty="0">
              <a:solidFill>
                <a:schemeClr val="accent4">
                  <a:lumMod val="75000"/>
                </a:schemeClr>
              </a:solidFill>
              <a:latin typeface="Open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5" b="35810"/>
          <a:stretch/>
        </p:blipFill>
        <p:spPr>
          <a:xfrm>
            <a:off x="7352610" y="3738309"/>
            <a:ext cx="3841891" cy="21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75171" y="-127259"/>
            <a:ext cx="620274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840" y="53507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Mental Health – Clinical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5" y="1026842"/>
            <a:ext cx="8003808" cy="48358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0" y="518600"/>
            <a:ext cx="3543636" cy="3534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5" b="35810"/>
          <a:stretch/>
        </p:blipFill>
        <p:spPr>
          <a:xfrm>
            <a:off x="8070843" y="3619141"/>
            <a:ext cx="3841891" cy="21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47" y="4275174"/>
            <a:ext cx="3911053" cy="159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-110490"/>
            <a:ext cx="9418321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37" y="-110490"/>
            <a:ext cx="2278040" cy="1614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8857" y="3143036"/>
            <a:ext cx="518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DISPUTE 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06" y="-28150"/>
            <a:ext cx="2676014" cy="3131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479278"/>
            <a:ext cx="7503914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Policy FEEL ADR </a:t>
            </a:r>
            <a:r>
              <a:rPr lang="en-US" sz="2000" b="1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LAWIT@FEEL FEEL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 Education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Portfolio </a:t>
            </a:r>
            <a:endParaRPr lang="en-US" sz="1400" u="sng" dirty="0" smtClean="0"/>
          </a:p>
          <a:p>
            <a:endParaRPr lang="en-US" sz="1600" dirty="0" smtClean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 algn="just"/>
            <a:endParaRPr lang="en-US" sz="1600" b="1" dirty="0"/>
          </a:p>
          <a:p>
            <a:pPr algn="just"/>
            <a:endParaRPr lang="en-US" sz="1600" b="1" dirty="0" smtClean="0"/>
          </a:p>
          <a:p>
            <a:pPr algn="just"/>
            <a:endParaRPr lang="en-US" sz="16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6" y="2707580"/>
            <a:ext cx="2390772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05" y="2633436"/>
            <a:ext cx="2213231" cy="213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65" y="2707580"/>
            <a:ext cx="2243088" cy="20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8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0300" y="3847869"/>
            <a:ext cx="2849506" cy="1978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47" y="4275174"/>
            <a:ext cx="3911053" cy="159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-110490"/>
            <a:ext cx="9418321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37" y="-110490"/>
            <a:ext cx="2278040" cy="1614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8857" y="3143036"/>
            <a:ext cx="518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DISPUTE 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06" y="-28150"/>
            <a:ext cx="2676014" cy="3131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479278"/>
            <a:ext cx="7503914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Policy FEEL ADR </a:t>
            </a:r>
            <a:r>
              <a:rPr lang="en-US" sz="2000" b="1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LAWIT@FEEL FEEL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 Education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Portfolio </a:t>
            </a:r>
            <a:endParaRPr lang="en-US" sz="1400" u="sng" dirty="0" smtClean="0"/>
          </a:p>
          <a:p>
            <a:endParaRPr lang="en-US" sz="1600" dirty="0" smtClean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 algn="just"/>
            <a:endParaRPr lang="en-US" sz="1600" b="1" dirty="0"/>
          </a:p>
          <a:p>
            <a:pPr algn="just"/>
            <a:endParaRPr lang="en-US" sz="1600" b="1" dirty="0" smtClean="0"/>
          </a:p>
          <a:p>
            <a:pPr algn="just"/>
            <a:endParaRPr lang="en-US" sz="16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90" y="2676801"/>
            <a:ext cx="2232612" cy="2132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9" y="2726711"/>
            <a:ext cx="2032977" cy="2032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256" y="2595499"/>
            <a:ext cx="2295400" cy="2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-110490"/>
            <a:ext cx="9418321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37" y="-110490"/>
            <a:ext cx="2278040" cy="1614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8857" y="3143036"/>
            <a:ext cx="518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DISPUTE 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5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06" y="-28150"/>
            <a:ext cx="2676014" cy="31314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" y="479278"/>
            <a:ext cx="7503914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Policy FEEL ADR </a:t>
            </a:r>
            <a:r>
              <a:rPr lang="en-US" sz="2000" b="1" u="sng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LAWIT@FEEL FEEL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 Education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Portfolio </a:t>
            </a:r>
            <a:endParaRPr lang="en-US" sz="1400" u="sng" dirty="0" smtClean="0"/>
          </a:p>
          <a:p>
            <a:endParaRPr lang="en-US" sz="1600" dirty="0" smtClean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 algn="just"/>
            <a:endParaRPr lang="en-US" sz="1600" b="1" dirty="0"/>
          </a:p>
          <a:p>
            <a:pPr algn="just"/>
            <a:endParaRPr lang="en-US" sz="1600" b="1" dirty="0" smtClean="0"/>
          </a:p>
          <a:p>
            <a:pPr algn="just"/>
            <a:endParaRPr lang="en-US" sz="16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15" y="3426213"/>
            <a:ext cx="2684997" cy="1524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91" y="1727882"/>
            <a:ext cx="4810769" cy="101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27" y="3288813"/>
            <a:ext cx="1661527" cy="16615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47" y="4275174"/>
            <a:ext cx="3911053" cy="159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47" y="4275174"/>
            <a:ext cx="3911053" cy="15946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-110490"/>
            <a:ext cx="9418321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2023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en-US" b="1" baseline="30000" dirty="0">
                <a:solidFill>
                  <a:schemeClr val="accent4">
                    <a:lumMod val="50000"/>
                  </a:schemeClr>
                </a:solidFill>
              </a:rPr>
              <a:t>st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May 2022</a:t>
            </a:r>
          </a:p>
          <a:p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58" y="4265004"/>
            <a:ext cx="2278040" cy="1614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58857" y="3143036"/>
            <a:ext cx="5187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DISPUTE RESOLUTION 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2022</a:t>
            </a: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hlinkClick r:id="rId6" action="ppaction://hlinkfile"/>
              </a:rPr>
              <a:t>Policy Proposal LAWIT@FEEL ADR 2022 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06" y="-28150"/>
            <a:ext cx="2676014" cy="31314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9326" y="2921757"/>
            <a:ext cx="122337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u="sng" dirty="0" smtClean="0">
              <a:solidFill>
                <a:srgbClr val="2980B9"/>
              </a:solidFill>
              <a:latin typeface="Open Sans"/>
            </a:endParaRPr>
          </a:p>
          <a:p>
            <a:endParaRPr lang="en-US" sz="1600" b="1" u="sng" dirty="0" smtClean="0"/>
          </a:p>
          <a:p>
            <a:endParaRPr lang="en-US" sz="1600" b="1" u="sng" dirty="0"/>
          </a:p>
          <a:p>
            <a:endParaRPr lang="en-US" sz="16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74"/>
          <a:stretch/>
        </p:blipFill>
        <p:spPr>
          <a:xfrm>
            <a:off x="0" y="582941"/>
            <a:ext cx="4262890" cy="3701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4" b="18794"/>
          <a:stretch/>
        </p:blipFill>
        <p:spPr>
          <a:xfrm>
            <a:off x="4393745" y="580309"/>
            <a:ext cx="3765112" cy="36830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40162" y="8041"/>
            <a:ext cx="3572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Reviving Sunnah 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1" y="4280444"/>
            <a:ext cx="1704879" cy="16162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5640" y="4520987"/>
            <a:ext cx="25635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International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</a:rPr>
              <a:t>Labour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Day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en-US" b="1" baseline="30000" dirty="0" smtClean="0">
                <a:solidFill>
                  <a:schemeClr val="accent4">
                    <a:lumMod val="50000"/>
                  </a:schemeClr>
                </a:solidFill>
              </a:rPr>
              <a:t>st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smtClean="0">
                <a:solidFill>
                  <a:schemeClr val="accent4">
                    <a:lumMod val="50000"/>
                  </a:schemeClr>
                </a:solidFill>
              </a:rPr>
              <a:t>May 2023</a:t>
            </a:r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</a:rPr>
              <a:t>Public Policy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LAWIT@FEEL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7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49" y="214348"/>
            <a:ext cx="2876547" cy="13561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" y="5946403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827" y="5965028"/>
            <a:ext cx="1147313" cy="95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71194" y="4689664"/>
            <a:ext cx="79658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34074" y="334766"/>
            <a:ext cx="6419849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b="1" dirty="0" smtClean="0">
                <a:solidFill>
                  <a:schemeClr val="accent4">
                    <a:lumMod val="50000"/>
                  </a:schemeClr>
                </a:solidFill>
              </a:rPr>
              <a:t>Sehrish Sheikh </a:t>
            </a:r>
          </a:p>
          <a:p>
            <a:pPr lvl="0"/>
            <a:r>
              <a:rPr lang="en-GB" sz="3200" b="1" dirty="0" smtClean="0">
                <a:solidFill>
                  <a:schemeClr val="accent4">
                    <a:lumMod val="50000"/>
                  </a:schemeClr>
                </a:solidFill>
              </a:rPr>
              <a:t>    Profile</a:t>
            </a:r>
          </a:p>
          <a:p>
            <a:pPr lvl="0"/>
            <a:endParaRPr lang="en-GB" sz="16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accent4">
                    <a:lumMod val="50000"/>
                  </a:schemeClr>
                </a:solidFill>
              </a:rPr>
              <a:t>Presidential </a:t>
            </a: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Business Development Team, GE Capital Europe Headquarters, United Kingdom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Ministerial Legal Redress and Policy Reform Division, Ministry of Justice, Government of United Kingdom 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Honorary Advisor to Minister for Education and Training, Government of Islamic Republic of Pakistan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Honorary Advisor to Minister for Human Rights, Government of Islamic Republic of Pakistan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Faculty of Law and Policy, Local and International Colleges and Universities 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Co-Founder Foundation for Empowerment through Education and Leadership (FEEL)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50000"/>
                  </a:schemeClr>
                </a:solidFill>
                <a:hlinkClick r:id="rId5"/>
              </a:rPr>
              <a:t>Arbitrator, UPIC US-Pakistan Interreligious Consortium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Founder and Director Business Development, Tranzcript Ltd. 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Founder and CEO Tranzcript Training 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27089"/>
            <a:ext cx="6096000" cy="58785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Chair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and Specialism 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Chairperson and Director of FEEL Legal Education Portfolio 2019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Chairperson and Director of FEEL Experiential Learning Series: Public Speaking, Professional Conduct, Advocacy Skills, Writing as a Tool for Change, Rote Learning VS Experiential Learning 2019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Chairperson and Director of An Nisa Training Centre by FEEL 2019 and Know Educate Your Self (KEYS) by FEEL, School of Thoughts and Skills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Chairperson and Director of FEEL for Kasur – An Open Dialogue – Zainab Alert Response and Recovery Act 2020 and Zainab Alert App 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Chairperson and Head of LAWIT@FEEL 2021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Chairperson and Head of FEEL CSR 2021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Chairperson and Head of FEEL ADR 2022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Specialist Consultant and Skills Trainer, National Action Plan of Islamic Republic of Pakistan, 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Training Diploma for Prosecutors, Anti-Terrorism Act 1997 (Expert Level)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Specialist Consultant and Skills Trainer, Government Delegates, National and International Assignments (Expert Level)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Specialist Consultant and Skills Trainer, Local and International Law Firms (Expert Level) 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Specialist Consultant and Skills Trainer, Local and International Law Colleges and Universities (Expert Level)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74" y="5946404"/>
            <a:ext cx="1759926" cy="9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37283" y="2891856"/>
            <a:ext cx="5187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 2022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1282" y="4716134"/>
            <a:ext cx="79658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0" y="-110490"/>
            <a:ext cx="620274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</a:rPr>
              <a:t>Case Study of Justice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Islamic Republic of Pakistan</a:t>
            </a:r>
            <a:endParaRPr lang="en-US" sz="28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30" y="-19050"/>
            <a:ext cx="1793177" cy="1269328"/>
          </a:xfrm>
          <a:prstGeom prst="rect">
            <a:avLst/>
          </a:prstGeom>
        </p:spPr>
      </p:pic>
      <p:pic>
        <p:nvPicPr>
          <p:cNvPr id="8" name="Picture 7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" y="1951613"/>
            <a:ext cx="6444743" cy="3696212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91" y="3938563"/>
            <a:ext cx="2577531" cy="1856863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2992"/>
              </p:ext>
            </p:extLst>
          </p:nvPr>
        </p:nvGraphicFramePr>
        <p:xfrm>
          <a:off x="9145225" y="4369218"/>
          <a:ext cx="26797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0" name="Packager Shell Object" showAsIcon="1" r:id="rId10" imgW="2680200" imgH="863640" progId="Package">
                  <p:embed/>
                </p:oleObj>
              </mc:Choice>
              <mc:Fallback>
                <p:oleObj name="Packager Shell Object" showAsIcon="1" r:id="rId10" imgW="268020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45225" y="4369218"/>
                        <a:ext cx="26797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12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" y="-19050"/>
            <a:ext cx="6202742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2023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</a:rPr>
              <a:t>Case Study of Women’s Right to Vote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Islamic Republic of Pakistan</a:t>
            </a:r>
            <a:endParaRPr lang="en-US" sz="28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621" y="617201"/>
            <a:ext cx="4090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1194" y="4689664"/>
            <a:ext cx="79658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514" y="2783782"/>
            <a:ext cx="3134136" cy="309224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403221" y="2054641"/>
            <a:ext cx="6096000" cy="41242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FEEL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ADR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2023 </a:t>
            </a:r>
            <a:endParaRPr lang="en-US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r>
              <a:rPr lang="en-GB" b="1" dirty="0">
                <a:solidFill>
                  <a:schemeClr val="accent4">
                    <a:lumMod val="50000"/>
                  </a:schemeClr>
                </a:solidFill>
              </a:rPr>
              <a:t>Policy and Guidelines </a:t>
            </a:r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endParaRPr lang="en-US" sz="16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en-US" sz="1600" i="1" dirty="0">
                <a:solidFill>
                  <a:schemeClr val="accent4">
                    <a:lumMod val="50000"/>
                  </a:schemeClr>
                </a:solidFill>
                <a:hlinkClick r:id="rId5"/>
              </a:rPr>
              <a:t>Women’s voting rights in the electoral process of Islamic Republic of Pakistan </a:t>
            </a:r>
            <a:endParaRPr lang="en-US" sz="1600" i="1" dirty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endParaRPr lang="en-US" sz="1600" i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Education, Objectives and Solutions proposed by Educationalists and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Professionals</a:t>
            </a:r>
            <a:endParaRPr lang="en-US" sz="16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r>
              <a:rPr lang="en-GB" sz="1600" b="1" dirty="0">
                <a:solidFill>
                  <a:schemeClr val="accent4">
                    <a:lumMod val="50000"/>
                  </a:schemeClr>
                </a:solidFill>
              </a:rPr>
              <a:t>Zainab Alert Response </a:t>
            </a:r>
            <a:r>
              <a:rPr lang="en-GB" sz="1600" b="1" dirty="0" smtClean="0">
                <a:solidFill>
                  <a:schemeClr val="accent4">
                    <a:lumMod val="50000"/>
                  </a:schemeClr>
                </a:solidFill>
              </a:rPr>
              <a:t>and </a:t>
            </a:r>
            <a:r>
              <a:rPr lang="en-GB" sz="1600" b="1" dirty="0">
                <a:solidFill>
                  <a:schemeClr val="accent4">
                    <a:lumMod val="50000"/>
                  </a:schemeClr>
                </a:solidFill>
              </a:rPr>
              <a:t>Recovery Act 2020 </a:t>
            </a:r>
          </a:p>
          <a:p>
            <a:pPr algn="just"/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Introduction of Specialized Workshops through Experiential Learning and Teaching Techniques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on 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Zainab Alert Response and Recovery Act 2020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nd </a:t>
            </a:r>
            <a:r>
              <a:rPr lang="en-GB" sz="1600" b="1" dirty="0">
                <a:solidFill>
                  <a:schemeClr val="accent4">
                    <a:lumMod val="50000"/>
                  </a:schemeClr>
                </a:solidFill>
              </a:rPr>
              <a:t>Zainab Alert App </a:t>
            </a:r>
            <a:endParaRPr lang="en-GB" sz="1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endParaRPr lang="en-GB" sz="16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" y="2319130"/>
            <a:ext cx="2262692" cy="16692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30" y="-19050"/>
            <a:ext cx="1793177" cy="1269328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5" y="4071655"/>
            <a:ext cx="2155466" cy="17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0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" y="-19050"/>
            <a:ext cx="6202742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2023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</a:rPr>
              <a:t>Case Study of Women’s Right to Vote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Islamic Republic of Pakistan</a:t>
            </a:r>
            <a:endParaRPr lang="en-US" sz="28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621" y="617201"/>
            <a:ext cx="4090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1194" y="4689664"/>
            <a:ext cx="79658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450" y="1967295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FEEL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ADR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2023 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endParaRPr lang="en-GB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r>
              <a:rPr lang="en-GB" sz="2000" b="1" dirty="0" smtClean="0">
                <a:solidFill>
                  <a:schemeClr val="accent4">
                    <a:lumMod val="50000"/>
                  </a:schemeClr>
                </a:solidFill>
                <a:hlinkClick r:id="rId5"/>
              </a:rPr>
              <a:t>Policy </a:t>
            </a:r>
            <a:r>
              <a:rPr lang="en-GB" sz="2000" b="1" dirty="0">
                <a:solidFill>
                  <a:schemeClr val="accent4">
                    <a:lumMod val="50000"/>
                  </a:schemeClr>
                </a:solidFill>
                <a:hlinkClick r:id="rId5"/>
              </a:rPr>
              <a:t>and Guidelines </a:t>
            </a:r>
            <a:endParaRPr lang="en-US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endParaRPr lang="en-US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000" u="sng" dirty="0">
                <a:solidFill>
                  <a:schemeClr val="accent4">
                    <a:lumMod val="50000"/>
                  </a:schemeClr>
                </a:solidFill>
              </a:rPr>
              <a:t>FEEL Alternative Dispute Resolution (ADR)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 is a platform that provides education through policy, procedure, policing, law and justice which also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enables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us to empower through the competent authorities delivering at local and international industry standards and best practices.   </a:t>
            </a:r>
            <a:endParaRPr lang="en-US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000" b="1" u="sng" dirty="0">
                <a:hlinkClick r:id="rId6" action="ppaction://hlinkfile"/>
              </a:rPr>
              <a:t>Action Plan 2022</a:t>
            </a:r>
            <a:endParaRPr lang="en-US" sz="2000" dirty="0"/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938809" y="2721042"/>
            <a:ext cx="4265622" cy="1133579"/>
            <a:chOff x="1220778" y="2184"/>
            <a:chExt cx="4265622" cy="1133579"/>
          </a:xfrm>
        </p:grpSpPr>
        <p:sp>
          <p:nvSpPr>
            <p:cNvPr id="18" name="Round Same Side Corner Rectangle 17"/>
            <p:cNvSpPr/>
            <p:nvPr/>
          </p:nvSpPr>
          <p:spPr>
            <a:xfrm rot="5400000">
              <a:off x="2786799" y="-1563837"/>
              <a:ext cx="1133579" cy="426562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ound Same Side Corner Rectangle 4"/>
            <p:cNvSpPr/>
            <p:nvPr/>
          </p:nvSpPr>
          <p:spPr>
            <a:xfrm>
              <a:off x="1220778" y="57521"/>
              <a:ext cx="4210285" cy="1022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0795" rIns="10795" bIns="10795" numCol="1" spcCol="1270" anchor="ctr" anchorCtr="0">
              <a:noAutofit/>
            </a:bodyPr>
            <a:lstStyle/>
            <a:p>
              <a:pPr marL="171450" lvl="1" indent="-1714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b="1" kern="1200" dirty="0"/>
                <a:t>Policy and Procedure Literacy </a:t>
              </a:r>
              <a:r>
                <a:rPr lang="en-US" sz="1700" kern="1200" dirty="0"/>
                <a:t>(online &amp; offline)</a:t>
              </a:r>
            </a:p>
            <a:p>
              <a:pPr marL="171450" lvl="1" indent="-1714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b="1" kern="1200" dirty="0"/>
                <a:t>Skills Literacy Taskforce </a:t>
              </a:r>
              <a:r>
                <a:rPr lang="en-US" sz="1700" kern="1200" dirty="0"/>
                <a:t>(soft &amp; professional)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938808" y="4120243"/>
            <a:ext cx="4237954" cy="1133579"/>
            <a:chOff x="1220778" y="1454248"/>
            <a:chExt cx="4265622" cy="1133579"/>
          </a:xfrm>
        </p:grpSpPr>
        <p:sp>
          <p:nvSpPr>
            <p:cNvPr id="27" name="Round Same Side Corner Rectangle 26"/>
            <p:cNvSpPr/>
            <p:nvPr/>
          </p:nvSpPr>
          <p:spPr>
            <a:xfrm rot="5400000">
              <a:off x="2786799" y="-111773"/>
              <a:ext cx="1133579" cy="426562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 Same Side Corner Rectangle 4"/>
            <p:cNvSpPr/>
            <p:nvPr/>
          </p:nvSpPr>
          <p:spPr>
            <a:xfrm>
              <a:off x="1220778" y="1509585"/>
              <a:ext cx="4210285" cy="1022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0795" rIns="10795" bIns="10795" numCol="1" spcCol="1270" anchor="ctr" anchorCtr="0">
              <a:noAutofit/>
            </a:bodyPr>
            <a:lstStyle/>
            <a:p>
              <a:pPr marL="171450" lvl="1" indent="-1714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b="1" kern="1200"/>
                <a:t>Literacy Fund </a:t>
              </a:r>
              <a:r>
                <a:rPr lang="en-US" sz="1700" kern="1200"/>
                <a:t>(research &amp; programmes)</a:t>
              </a:r>
            </a:p>
            <a:p>
              <a:pPr marL="171450" lvl="1" indent="-1714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b="1" kern="1200"/>
                <a:t>Competent Authorities</a:t>
              </a:r>
              <a:r>
                <a:rPr lang="en-US" sz="1700" kern="1200"/>
                <a:t> (tangible &amp; intangible)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30" y="-19050"/>
            <a:ext cx="1793177" cy="1269328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2" y="1593384"/>
            <a:ext cx="2126736" cy="1680325"/>
          </a:xfrm>
          <a:prstGeom prst="rect">
            <a:avLst/>
          </a:prstGeom>
        </p:spPr>
      </p:pic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922821"/>
              </p:ext>
            </p:extLst>
          </p:nvPr>
        </p:nvGraphicFramePr>
        <p:xfrm>
          <a:off x="2062678" y="4924923"/>
          <a:ext cx="3302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0" name="Packager Shell Object" showAsIcon="1" r:id="rId10" imgW="3302640" imgH="863640" progId="Package">
                  <p:embed/>
                </p:oleObj>
              </mc:Choice>
              <mc:Fallback>
                <p:oleObj name="Packager Shell Object" showAsIcon="1" r:id="rId10" imgW="330264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62678" y="4924923"/>
                        <a:ext cx="33020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947415"/>
              </p:ext>
            </p:extLst>
          </p:nvPr>
        </p:nvGraphicFramePr>
        <p:xfrm>
          <a:off x="5089829" y="4907691"/>
          <a:ext cx="2794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1" name="Packager Shell Object" showAsIcon="1" r:id="rId12" imgW="2794680" imgH="863640" progId="Package">
                  <p:embed/>
                </p:oleObj>
              </mc:Choice>
              <mc:Fallback>
                <p:oleObj name="Packager Shell Object" showAsIcon="1" r:id="rId12" imgW="279468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89829" y="4907691"/>
                        <a:ext cx="27940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7528" y="3184734"/>
            <a:ext cx="1550722" cy="135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21" y="62913"/>
            <a:ext cx="620274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2023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Islamic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Republic of Pakistan</a:t>
            </a:r>
            <a:endParaRPr lang="en-US" sz="28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621" y="617201"/>
            <a:ext cx="4090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RESOLUTION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807" y="0"/>
            <a:ext cx="4265624" cy="185299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3810" y="1694129"/>
            <a:ext cx="712880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r>
              <a:rPr lang="en-US" sz="2000" b="1" u="sng" dirty="0" smtClean="0">
                <a:solidFill>
                  <a:schemeClr val="accent4">
                    <a:lumMod val="50000"/>
                  </a:schemeClr>
                </a:solidFill>
              </a:rPr>
              <a:t>Our Aim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Education, Objectives and Solutions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proposed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by Educationalists and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Professionals</a:t>
            </a:r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Inheritance Rights Between Siblings </a:t>
            </a:r>
          </a:p>
          <a:p>
            <a:pPr lvl="0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According to Islamic Law </a:t>
            </a:r>
            <a:r>
              <a:rPr lang="en-US" b="1" i="1" dirty="0" smtClean="0">
                <a:solidFill>
                  <a:schemeClr val="accent4">
                    <a:lumMod val="50000"/>
                  </a:schemeClr>
                </a:solidFill>
              </a:rPr>
              <a:t>(New Legislation)</a:t>
            </a:r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Zainab Alert Response and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Recovery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Act 2020 </a:t>
            </a:r>
          </a:p>
          <a:p>
            <a:pPr lvl="0"/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Increasing the threshold of women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voters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in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rural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areas of Punjab</a:t>
            </a:r>
          </a:p>
          <a:p>
            <a:pPr lvl="0"/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</a:t>
            </a:r>
            <a:r>
              <a:rPr lang="en-US" sz="1200" dirty="0" smtClean="0">
                <a:solidFill>
                  <a:schemeClr val="bg1"/>
                </a:solidFill>
              </a:rPr>
              <a:t>2023 </a:t>
            </a:r>
            <a:r>
              <a:rPr lang="en-US" sz="1200" dirty="0" smtClean="0">
                <a:solidFill>
                  <a:schemeClr val="bg1"/>
                </a:solidFill>
              </a:rPr>
              <a:t>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938809" y="1886459"/>
            <a:ext cx="4265622" cy="1133579"/>
            <a:chOff x="1220778" y="2184"/>
            <a:chExt cx="4265622" cy="1133579"/>
          </a:xfrm>
        </p:grpSpPr>
        <p:sp>
          <p:nvSpPr>
            <p:cNvPr id="18" name="Round Same Side Corner Rectangle 17"/>
            <p:cNvSpPr/>
            <p:nvPr/>
          </p:nvSpPr>
          <p:spPr>
            <a:xfrm rot="5400000">
              <a:off x="2786799" y="-1563837"/>
              <a:ext cx="1133579" cy="426562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ound Same Side Corner Rectangle 4"/>
            <p:cNvSpPr/>
            <p:nvPr/>
          </p:nvSpPr>
          <p:spPr>
            <a:xfrm>
              <a:off x="1220778" y="57521"/>
              <a:ext cx="4210285" cy="1022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0795" rIns="10795" bIns="10795" numCol="1" spcCol="1270" anchor="ctr" anchorCtr="0">
              <a:noAutofit/>
            </a:bodyPr>
            <a:lstStyle/>
            <a:p>
              <a:pPr marL="171450" lvl="1" indent="-1714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b="1" kern="1200" dirty="0"/>
                <a:t>Policy and Procedure Literacy </a:t>
              </a:r>
              <a:r>
                <a:rPr lang="en-US" sz="1700" kern="1200" dirty="0"/>
                <a:t>(online &amp; offline)</a:t>
              </a:r>
            </a:p>
            <a:p>
              <a:pPr marL="171450" lvl="1" indent="-1714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b="1" kern="1200" dirty="0"/>
                <a:t>Skills Literacy Taskforce </a:t>
              </a:r>
              <a:r>
                <a:rPr lang="en-US" sz="1700" kern="1200" dirty="0"/>
                <a:t>(soft &amp; professional)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938807" y="3086172"/>
            <a:ext cx="4237954" cy="1133579"/>
            <a:chOff x="1220778" y="1454248"/>
            <a:chExt cx="4265622" cy="1133579"/>
          </a:xfrm>
        </p:grpSpPr>
        <p:sp>
          <p:nvSpPr>
            <p:cNvPr id="27" name="Round Same Side Corner Rectangle 26"/>
            <p:cNvSpPr/>
            <p:nvPr/>
          </p:nvSpPr>
          <p:spPr>
            <a:xfrm rot="5400000">
              <a:off x="2786799" y="-111773"/>
              <a:ext cx="1133579" cy="426562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ound Same Side Corner Rectangle 4"/>
            <p:cNvSpPr/>
            <p:nvPr/>
          </p:nvSpPr>
          <p:spPr>
            <a:xfrm>
              <a:off x="1220778" y="1509585"/>
              <a:ext cx="4210285" cy="1022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0795" rIns="10795" bIns="10795" numCol="1" spcCol="1270" anchor="ctr" anchorCtr="0">
              <a:noAutofit/>
            </a:bodyPr>
            <a:lstStyle/>
            <a:p>
              <a:pPr marL="171450" lvl="1" indent="-1714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b="1" kern="1200"/>
                <a:t>Literacy Fund </a:t>
              </a:r>
              <a:r>
                <a:rPr lang="en-US" sz="1700" kern="1200"/>
                <a:t>(research &amp; programmes)</a:t>
              </a:r>
            </a:p>
            <a:p>
              <a:pPr marL="171450" lvl="1" indent="-1714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b="1" kern="1200"/>
                <a:t>Competent Authorities</a:t>
              </a:r>
              <a:r>
                <a:rPr lang="en-US" sz="1700" kern="1200"/>
                <a:t> (tangible &amp; intangible)</a:t>
              </a:r>
            </a:p>
          </p:txBody>
        </p:sp>
      </p:grpSp>
      <p:pic>
        <p:nvPicPr>
          <p:cNvPr id="33" name="Picture 3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02" y="4231462"/>
            <a:ext cx="2262692" cy="1669277"/>
          </a:xfrm>
          <a:prstGeom prst="rect">
            <a:avLst/>
          </a:prstGeom>
        </p:spPr>
      </p:pic>
      <p:pic>
        <p:nvPicPr>
          <p:cNvPr id="34" name="Picture 3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035" y="4231462"/>
            <a:ext cx="1979427" cy="1680325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64" y="-18061"/>
            <a:ext cx="3009178" cy="590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31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64734" y="6460012"/>
            <a:ext cx="3339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www.covid.gov.pk/public_service_message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32520" y="6005621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31" y="3179544"/>
            <a:ext cx="6122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FEEL ALTERNATIVE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DISPUTE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RESOLUTION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2023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Policy Proposal LAWIT@FEEL ADR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2023 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FB: FEELLEP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3" y="0"/>
            <a:ext cx="5567148" cy="2418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1282" y="4716134"/>
            <a:ext cx="79658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GB" sz="3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98007" y="3575516"/>
            <a:ext cx="6096000" cy="22775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FEEL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ADR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2023 </a:t>
            </a:r>
            <a:endParaRPr lang="en-GB" sz="3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400" b="1" u="sng" dirty="0" smtClean="0">
                <a:solidFill>
                  <a:schemeClr val="accent4">
                    <a:lumMod val="50000"/>
                  </a:schemeClr>
                </a:solidFill>
                <a:hlinkClick r:id="rId5"/>
              </a:rPr>
              <a:t>Legal Writing and Drafting Programme by FEEL</a:t>
            </a:r>
            <a:endParaRPr lang="en-US" sz="2400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Legal Writing Course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2023©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  <a:p>
            <a:pPr lvl="0"/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32" y="5892762"/>
            <a:ext cx="12191999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Foundation for Empowerment through Education and Leadership (FEEL) ™   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Alternative Dispute Resolution </a:t>
            </a:r>
            <a:r>
              <a:rPr lang="en-US" sz="1600" dirty="0" smtClean="0">
                <a:solidFill>
                  <a:schemeClr val="bg1"/>
                </a:solidFill>
              </a:rPr>
              <a:t>®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FEEL ADR 2022 © 						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wwww.feelsociety.org | info@feelsociety.org | www.facebook.com/FEELorg | www.facebook.com/FEELLEP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94" y="5892762"/>
            <a:ext cx="1759926" cy="9514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864734" y="5926223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 Legal Education Portfolio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FB: @FEELLEP  LAWIT@FEEL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315199" y="2386999"/>
            <a:ext cx="4889232" cy="971222"/>
            <a:chOff x="1220777" y="1454248"/>
            <a:chExt cx="4265623" cy="1133579"/>
          </a:xfrm>
        </p:grpSpPr>
        <p:sp>
          <p:nvSpPr>
            <p:cNvPr id="26" name="Round Same Side Corner Rectangle 25"/>
            <p:cNvSpPr/>
            <p:nvPr/>
          </p:nvSpPr>
          <p:spPr>
            <a:xfrm rot="5400000">
              <a:off x="2786799" y="-111773"/>
              <a:ext cx="1133579" cy="426562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ound Same Side Corner Rectangle 4"/>
            <p:cNvSpPr/>
            <p:nvPr/>
          </p:nvSpPr>
          <p:spPr>
            <a:xfrm>
              <a:off x="1220777" y="1475525"/>
              <a:ext cx="4210285" cy="1022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0795" rIns="10795" bIns="10795" numCol="1" spcCol="1270" anchor="ctr" anchorCtr="0">
              <a:noAutofit/>
            </a:bodyPr>
            <a:lstStyle/>
            <a:p>
              <a:pPr marL="171450" lvl="1" indent="-1714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b="1" kern="1200" dirty="0"/>
                <a:t>Literacy Fund </a:t>
              </a:r>
              <a:r>
                <a:rPr lang="en-US" sz="1700" kern="1200" dirty="0"/>
                <a:t>(research &amp; programmes)</a:t>
              </a:r>
            </a:p>
            <a:p>
              <a:pPr marL="171450" lvl="1" indent="-17145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700" b="1" kern="1200" dirty="0"/>
                <a:t>Competent Authorities</a:t>
              </a:r>
              <a:r>
                <a:rPr lang="en-US" sz="1700" kern="1200" dirty="0"/>
                <a:t> (tangible &amp; intangible)</a:t>
              </a:r>
            </a:p>
          </p:txBody>
        </p:sp>
      </p:grp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539277"/>
              </p:ext>
            </p:extLst>
          </p:nvPr>
        </p:nvGraphicFramePr>
        <p:xfrm>
          <a:off x="-594365" y="4853590"/>
          <a:ext cx="758348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Packager Shell Object" showAsIcon="1" r:id="rId7" imgW="7583400" imgH="863640" progId="Package">
                  <p:embed/>
                </p:oleObj>
              </mc:Choice>
              <mc:Fallback>
                <p:oleObj name="Packager Shell Object" showAsIcon="1" r:id="rId7" imgW="758340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594365" y="4853590"/>
                        <a:ext cx="758348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0" y="-110490"/>
            <a:ext cx="620274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FEEL ADR 2022 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3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</a:rPr>
              <a:t>Case Study of Rights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</a:rPr>
              <a:t>Islamic Republic of Pakistan</a:t>
            </a:r>
            <a:endParaRPr lang="en-US" sz="28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30" y="-19050"/>
            <a:ext cx="1793177" cy="12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0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182392</TotalTime>
  <Words>2789</Words>
  <Application>Microsoft Office PowerPoint</Application>
  <PresentationFormat>Widescreen</PresentationFormat>
  <Paragraphs>695</Paragraphs>
  <Slides>32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Open Sans</vt:lpstr>
      <vt:lpstr>Symbol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Sehrish</dc:creator>
  <cp:lastModifiedBy>Sehrish</cp:lastModifiedBy>
  <cp:revision>377</cp:revision>
  <dcterms:created xsi:type="dcterms:W3CDTF">2021-01-05T10:02:29Z</dcterms:created>
  <dcterms:modified xsi:type="dcterms:W3CDTF">2023-02-02T22:06:58Z</dcterms:modified>
</cp:coreProperties>
</file>